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9" r:id="rId3"/>
    <p:sldId id="260" r:id="rId4"/>
    <p:sldId id="257" r:id="rId5"/>
    <p:sldId id="829" r:id="rId6"/>
    <p:sldId id="258" r:id="rId7"/>
    <p:sldId id="263" r:id="rId8"/>
    <p:sldId id="262" r:id="rId9"/>
    <p:sldId id="264" r:id="rId10"/>
    <p:sldId id="266" r:id="rId11"/>
    <p:sldId id="265" r:id="rId12"/>
    <p:sldId id="268" r:id="rId13"/>
    <p:sldId id="1053" r:id="rId14"/>
    <p:sldId id="1171" r:id="rId15"/>
    <p:sldId id="1172" r:id="rId16"/>
    <p:sldId id="1173" r:id="rId17"/>
    <p:sldId id="1174" r:id="rId18"/>
    <p:sldId id="1175" r:id="rId19"/>
    <p:sldId id="1168" r:id="rId20"/>
    <p:sldId id="1176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367" r:id="rId29"/>
    <p:sldId id="366" r:id="rId30"/>
    <p:sldId id="349" r:id="rId31"/>
    <p:sldId id="1177" r:id="rId32"/>
    <p:sldId id="1178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286" r:id="rId41"/>
    <p:sldId id="1179" r:id="rId42"/>
    <p:sldId id="358" r:id="rId43"/>
    <p:sldId id="287" r:id="rId44"/>
    <p:sldId id="288" r:id="rId45"/>
    <p:sldId id="290" r:id="rId46"/>
    <p:sldId id="359" r:id="rId47"/>
    <p:sldId id="360" r:id="rId48"/>
    <p:sldId id="291" r:id="rId49"/>
    <p:sldId id="320" r:id="rId50"/>
    <p:sldId id="292" r:id="rId51"/>
    <p:sldId id="321" r:id="rId52"/>
    <p:sldId id="293" r:id="rId53"/>
    <p:sldId id="322" r:id="rId54"/>
    <p:sldId id="295" r:id="rId55"/>
    <p:sldId id="296" r:id="rId56"/>
    <p:sldId id="361" r:id="rId57"/>
    <p:sldId id="297" r:id="rId58"/>
    <p:sldId id="327" r:id="rId59"/>
    <p:sldId id="299" r:id="rId60"/>
    <p:sldId id="300" r:id="rId61"/>
    <p:sldId id="328" r:id="rId62"/>
    <p:sldId id="330" r:id="rId63"/>
    <p:sldId id="331" r:id="rId64"/>
    <p:sldId id="332" r:id="rId65"/>
    <p:sldId id="309" r:id="rId66"/>
    <p:sldId id="334" r:id="rId67"/>
    <p:sldId id="310" r:id="rId68"/>
    <p:sldId id="335" r:id="rId69"/>
    <p:sldId id="337" r:id="rId70"/>
    <p:sldId id="340" r:id="rId71"/>
    <p:sldId id="313" r:id="rId72"/>
    <p:sldId id="314" r:id="rId73"/>
    <p:sldId id="345" r:id="rId74"/>
    <p:sldId id="346" r:id="rId75"/>
    <p:sldId id="347" r:id="rId76"/>
    <p:sldId id="348" r:id="rId77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5C6773"/>
    <a:srgbClr val="555F6A"/>
    <a:srgbClr val="525C66"/>
    <a:srgbClr val="626E7C"/>
    <a:srgbClr val="687482"/>
    <a:srgbClr val="707D8C"/>
    <a:srgbClr val="009900"/>
    <a:srgbClr val="00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3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11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595F2-4BD0-4D42-B6BC-BC5A5D285FB5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7E05B-291E-49CB-9AFE-A660ACADD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9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1D57-FC54-43DF-A714-B5B8975861C9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54F0-EBA1-415C-B0D6-CDC7CB398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2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58" y="4726217"/>
            <a:ext cx="5486084" cy="4475644"/>
          </a:xfrm>
          <a:noFill/>
          <a:ln/>
        </p:spPr>
        <p:txBody>
          <a:bodyPr lIns="91728" tIns="45864" rIns="91728" bIns="45864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405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E6FC2D-CCE5-48FF-AF79-69FDD5219E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20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138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3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501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1CA88E-1A0D-4117-8A42-C5251779E7F1}" type="datetime1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ED0288B-4294-4657-BF64-2E688714D83E}" type="datetime1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0FF39A-83BF-4E11-BD42-CF0EC0FDC22F}" type="datetime1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6286" y="6538912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178260" y="6381750"/>
            <a:ext cx="2132819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38D2D-51D0-4BE6-A99E-FC0E93B97B4F}" type="datetime1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51A7D6-6740-0046-9871-3105D4BD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53200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012713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989" y="274638"/>
            <a:ext cx="836001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49215" y="1700213"/>
            <a:ext cx="7627328" cy="44259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6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7584C-273A-4244-94A8-195E0991B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16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3" y="6344979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764" r:id="rId5"/>
    <p:sldLayoutId id="2147483765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 lingkung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0" y="1905000"/>
            <a:ext cx="487680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</a:rPr>
              <a:t>Training</a:t>
            </a:r>
          </a:p>
          <a:p>
            <a:pPr algn="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Internal audit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4184" y="5105400"/>
            <a:ext cx="2173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</a:rPr>
              <a:t>Based On</a:t>
            </a:r>
          </a:p>
          <a:p>
            <a:pPr algn="r"/>
            <a:r>
              <a:rPr lang="en-US" sz="2400" b="1" dirty="0">
                <a:solidFill>
                  <a:srgbClr val="FFFF00"/>
                </a:solidFill>
              </a:rPr>
              <a:t>ISO 14001:2015</a:t>
            </a:r>
          </a:p>
          <a:p>
            <a:pPr algn="r"/>
            <a:r>
              <a:rPr lang="en-US" sz="2400" b="1" dirty="0">
                <a:solidFill>
                  <a:srgbClr val="FFFF00"/>
                </a:solidFill>
              </a:rPr>
              <a:t>ISO 45001:2018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10279" y="3429000"/>
            <a:ext cx="40575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INTEGRASI</a:t>
            </a:r>
          </a:p>
          <a:p>
            <a:pPr algn="r"/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SISTEM MANAJEMEN </a:t>
            </a:r>
          </a:p>
          <a:p>
            <a:pPr algn="r"/>
            <a:r>
              <a: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K3 DAN LINGKUNGAN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BF780F-049E-44CB-9B03-C87E85FA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7FB9-0E0F-43BF-8EF3-CFCA6884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123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" y="3880009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3143071"/>
            <a:ext cx="3798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Brush Script MT" pitchFamily="66" charset="0"/>
              </a:rPr>
              <a:t>Klasifikasi</a:t>
            </a:r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29B05-2FAD-4BCA-AF5F-FF570650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F69B9-F483-462B-A870-3228DCBC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kter 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" y="0"/>
            <a:ext cx="9139430" cy="6096000"/>
          </a:xfrm>
          <a:prstGeom prst="rect">
            <a:avLst/>
          </a:prstGeom>
        </p:spPr>
      </p:pic>
      <p:grpSp>
        <p:nvGrpSpPr>
          <p:cNvPr id="5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5486400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6200" y="228600"/>
            <a:ext cx="5210175" cy="5791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Audit (first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Menjaga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keefektifan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External Audit (second party)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Customer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supplier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memastikan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supplier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menerapkan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SML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14001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perundang-undangan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Extrinsic Audit (third party)                                                     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badan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independent (third party),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e.g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KEMA, SGS, TUV, BVI,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y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dipunyai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standard 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lingkungan ISO 14001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ID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ID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K3 </a:t>
            </a:r>
            <a:r>
              <a:rPr lang="en-ID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ISO 45001:2018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Life cycle audit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Umumnya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digunakan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jasa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marR="0" lvl="0" indent="-360363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Proper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Kementrian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/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Bapedal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rencana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pengendalian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disusun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5DA918-4447-4CB2-8AB7-21C37AF6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782C9-7E2F-4CA9-AC06-7ABF32F6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90600" cy="6858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pitchFamily="34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981808" y="128587"/>
            <a:ext cx="8087656" cy="6577443"/>
            <a:chOff x="475" y="60"/>
            <a:chExt cx="5759" cy="4365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073" y="1042"/>
              <a:ext cx="2186" cy="128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proses yang </a:t>
              </a:r>
              <a:r>
                <a:rPr lang="en-US" sz="1600" b="0" dirty="0" err="1"/>
                <a:t>sistematik</a:t>
              </a:r>
              <a:r>
                <a:rPr lang="en-US" sz="1600" b="0" dirty="0"/>
                <a:t>, </a:t>
              </a:r>
              <a:r>
                <a:rPr lang="en-US" sz="1600" b="0" dirty="0" err="1"/>
                <a:t>independen</a:t>
              </a:r>
              <a:r>
                <a:rPr lang="en-US" sz="1600" b="0" dirty="0"/>
                <a:t>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terdokumentasi</a:t>
              </a:r>
              <a:r>
                <a:rPr lang="en-US" sz="1600" b="0" dirty="0"/>
                <a:t>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memperoleh</a:t>
              </a:r>
              <a:r>
                <a:rPr lang="en-US" sz="1600" b="0" dirty="0"/>
                <a:t> </a:t>
              </a:r>
              <a:r>
                <a:rPr lang="en-US" sz="1600" b="0" dirty="0" err="1"/>
                <a:t>bukti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mengevaluasinya</a:t>
              </a:r>
              <a:r>
                <a:rPr lang="en-US" sz="1600" b="0" dirty="0"/>
                <a:t> </a:t>
              </a:r>
              <a:r>
                <a:rPr lang="en-US" sz="1600" b="0" dirty="0" err="1"/>
                <a:t>secara</a:t>
              </a:r>
              <a:r>
                <a:rPr lang="en-US" sz="1600" b="0" dirty="0"/>
                <a:t> </a:t>
              </a:r>
              <a:r>
                <a:rPr lang="en-US" sz="1600" b="0" dirty="0" err="1"/>
                <a:t>objektif</a:t>
              </a:r>
              <a:r>
                <a:rPr lang="en-US" sz="1600" b="0" dirty="0"/>
                <a:t>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menentukan</a:t>
              </a:r>
              <a:r>
                <a:rPr lang="en-US" sz="1600" b="0" dirty="0"/>
                <a:t> </a:t>
              </a:r>
              <a:r>
                <a:rPr lang="en-US" sz="1600" b="0" dirty="0" err="1"/>
                <a:t>sejauh</a:t>
              </a:r>
              <a:r>
                <a:rPr lang="en-US" sz="1600" b="0" dirty="0"/>
                <a:t> </a:t>
              </a:r>
              <a:r>
                <a:rPr lang="en-US" sz="1600" b="0" dirty="0" err="1"/>
                <a:t>mana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dipenuhi</a:t>
              </a:r>
              <a:endParaRPr lang="en-US" sz="1600" b="0" dirty="0"/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309" y="1182"/>
              <a:ext cx="1726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Temuan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Hasil</a:t>
              </a:r>
              <a:r>
                <a:rPr lang="en-US" sz="1600" b="0" dirty="0"/>
                <a:t> </a:t>
              </a:r>
              <a:r>
                <a:rPr lang="en-US" sz="1600" b="0" dirty="0" err="1"/>
                <a:t>evaluasi</a:t>
              </a:r>
              <a:r>
                <a:rPr lang="en-US" sz="1600" b="0" dirty="0"/>
                <a:t> </a:t>
              </a:r>
              <a:r>
                <a:rPr lang="en-US" sz="1600" b="0" dirty="0" err="1"/>
                <a:t>dari</a:t>
              </a:r>
              <a:r>
                <a:rPr lang="en-US" sz="1600" b="0" dirty="0"/>
                <a:t> </a:t>
              </a:r>
              <a:r>
                <a:rPr lang="en-US" sz="1600" b="0" dirty="0" err="1"/>
                <a:t>bukti</a:t>
              </a:r>
              <a:r>
                <a:rPr lang="en-US" sz="1600" b="0" dirty="0"/>
                <a:t> audit yang </a:t>
              </a:r>
              <a:r>
                <a:rPr lang="en-US" sz="1600" b="0" dirty="0" err="1"/>
                <a:t>dibandingkan</a:t>
              </a:r>
              <a:r>
                <a:rPr lang="en-US" sz="1600" b="0" dirty="0"/>
                <a:t> </a:t>
              </a:r>
              <a:r>
                <a:rPr lang="en-US" sz="1600" b="0" dirty="0" err="1"/>
                <a:t>dengan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214" y="2267"/>
              <a:ext cx="1948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Bukti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Rekaman</a:t>
              </a:r>
              <a:r>
                <a:rPr lang="en-US" sz="1600" b="0" dirty="0"/>
                <a:t>/</a:t>
              </a:r>
              <a:r>
                <a:rPr lang="en-US" sz="1600" b="0" dirty="0" err="1"/>
                <a:t>catatan</a:t>
              </a:r>
              <a:r>
                <a:rPr lang="en-US" sz="1600" b="0" dirty="0"/>
                <a:t>, </a:t>
              </a:r>
              <a:r>
                <a:rPr lang="en-US" sz="1600" b="0" dirty="0" err="1"/>
                <a:t>pernyataan</a:t>
              </a:r>
              <a:r>
                <a:rPr lang="en-US" sz="1600" b="0" dirty="0"/>
                <a:t> </a:t>
              </a:r>
              <a:r>
                <a:rPr lang="en-US" sz="1600" b="0" dirty="0" err="1"/>
                <a:t>fakta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informasi</a:t>
              </a:r>
              <a:r>
                <a:rPr lang="en-US" sz="1600" b="0" dirty="0"/>
                <a:t> </a:t>
              </a:r>
              <a:r>
                <a:rPr lang="en-US" sz="1600" b="0" dirty="0" err="1"/>
                <a:t>lainnya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terkait</a:t>
              </a:r>
              <a:r>
                <a:rPr lang="en-US" sz="1600" b="0" dirty="0"/>
                <a:t> </a:t>
              </a:r>
              <a:r>
                <a:rPr lang="en-US" sz="1600" b="0" dirty="0" err="1"/>
                <a:t>dengan</a:t>
              </a:r>
              <a:r>
                <a:rPr lang="en-US" sz="1600" b="0" dirty="0"/>
                <a:t> </a:t>
              </a:r>
              <a:r>
                <a:rPr lang="en-US" sz="1600" b="0" dirty="0" err="1"/>
                <a:t>kriteria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dapat</a:t>
              </a:r>
              <a:r>
                <a:rPr lang="en-US" sz="1600" b="0" dirty="0"/>
                <a:t> </a:t>
              </a:r>
              <a:r>
                <a:rPr lang="en-US" sz="1600" b="0" dirty="0" err="1"/>
                <a:t>diverifikasi</a:t>
              </a:r>
              <a:endParaRPr lang="en-US" sz="1600" b="0" dirty="0"/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3973" y="3449"/>
              <a:ext cx="2261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Kesimpulan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Hasil</a:t>
              </a:r>
              <a:r>
                <a:rPr lang="en-US" sz="1600" b="0" dirty="0"/>
                <a:t> </a:t>
              </a:r>
              <a:r>
                <a:rPr lang="en-US" sz="1600" b="0" dirty="0" err="1"/>
                <a:t>dari</a:t>
              </a:r>
              <a:r>
                <a:rPr lang="en-US" sz="1600" b="0" dirty="0"/>
                <a:t> </a:t>
              </a:r>
              <a:r>
                <a:rPr lang="en-US" sz="1600" b="0" dirty="0" err="1"/>
                <a:t>suatu</a:t>
              </a:r>
              <a:r>
                <a:rPr lang="en-US" sz="1600" b="0" dirty="0"/>
                <a:t> audit yang </a:t>
              </a:r>
              <a:r>
                <a:rPr lang="en-US" sz="1600" b="0" dirty="0" err="1"/>
                <a:t>disampaikan</a:t>
              </a:r>
              <a:r>
                <a:rPr lang="en-US" sz="1600" b="0" dirty="0"/>
                <a:t> </a:t>
              </a:r>
              <a:r>
                <a:rPr lang="en-US" sz="1600" b="0" dirty="0" err="1"/>
                <a:t>oleh</a:t>
              </a:r>
              <a:r>
                <a:rPr lang="en-US" sz="1600" b="0" dirty="0"/>
                <a:t> </a:t>
              </a:r>
              <a:r>
                <a:rPr lang="en-US" sz="1600" b="0" dirty="0" err="1"/>
                <a:t>tim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setelah</a:t>
              </a:r>
              <a:r>
                <a:rPr lang="en-US" sz="1600" b="0" dirty="0"/>
                <a:t> </a:t>
              </a:r>
              <a:r>
                <a:rPr lang="en-US" sz="1600" b="0" dirty="0" err="1"/>
                <a:t>mempertimbangkan</a:t>
              </a:r>
              <a:r>
                <a:rPr lang="en-US" sz="1600" b="0" dirty="0"/>
                <a:t> </a:t>
              </a:r>
              <a:r>
                <a:rPr lang="en-US" sz="1600" b="0" dirty="0" err="1"/>
                <a:t>tujuan</a:t>
              </a:r>
              <a:r>
                <a:rPr lang="en-US" sz="1600" b="0" dirty="0"/>
                <a:t> audit </a:t>
              </a:r>
              <a:r>
                <a:rPr lang="en-US" sz="1600" b="0" dirty="0" err="1"/>
                <a:t>dan</a:t>
              </a:r>
              <a:r>
                <a:rPr lang="en-US" sz="1600" b="0" dirty="0"/>
                <a:t> </a:t>
              </a:r>
              <a:r>
                <a:rPr lang="en-US" sz="1600" b="0" dirty="0" err="1"/>
                <a:t>seluruh</a:t>
              </a:r>
              <a:r>
                <a:rPr lang="en-US" sz="1600" b="0" dirty="0"/>
                <a:t> </a:t>
              </a:r>
              <a:r>
                <a:rPr lang="en-US" sz="1600" b="0" dirty="0" err="1"/>
                <a:t>temuan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272" y="2530"/>
              <a:ext cx="1713" cy="6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Satu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lebih</a:t>
              </a:r>
              <a:r>
                <a:rPr lang="en-US" sz="1600" b="0" dirty="0"/>
                <a:t> auditor yang </a:t>
              </a:r>
              <a:r>
                <a:rPr lang="en-US" sz="1600" b="0" dirty="0" err="1"/>
                <a:t>melakukan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272" y="3631"/>
              <a:ext cx="1646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Orang yang </a:t>
              </a:r>
              <a:r>
                <a:rPr lang="en-US" sz="1600" b="0" dirty="0" err="1"/>
                <a:t>memiliki</a:t>
              </a:r>
              <a:r>
                <a:rPr lang="en-US" sz="1600" b="0" dirty="0"/>
                <a:t> kompetensi </a:t>
              </a:r>
              <a:r>
                <a:rPr lang="en-US" sz="1600" b="0" dirty="0" err="1"/>
                <a:t>untuk</a:t>
              </a:r>
              <a:r>
                <a:rPr lang="en-US" sz="1600" b="0" dirty="0"/>
                <a:t> </a:t>
              </a:r>
              <a:r>
                <a:rPr lang="en-US" sz="1600" b="0" dirty="0" err="1"/>
                <a:t>melakukan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481" y="3432"/>
              <a:ext cx="1934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/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/>
                <a:t>Orang yang </a:t>
              </a:r>
              <a:r>
                <a:rPr lang="en-US" sz="1600" b="0" dirty="0" err="1"/>
                <a:t>memiliki</a:t>
              </a:r>
              <a:r>
                <a:rPr lang="en-US" sz="1600" b="0" dirty="0"/>
                <a:t> </a:t>
              </a:r>
              <a:r>
                <a:rPr lang="en-US" sz="1600" b="0" dirty="0" err="1"/>
                <a:t>pengetahuan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keahlian</a:t>
              </a:r>
              <a:r>
                <a:rPr lang="en-US" sz="1600" b="0" dirty="0"/>
                <a:t> </a:t>
              </a:r>
              <a:r>
                <a:rPr lang="en-US" sz="1600" b="0" dirty="0" err="1"/>
                <a:t>khusus</a:t>
              </a:r>
              <a:r>
                <a:rPr lang="en-US" sz="1600" b="0" dirty="0"/>
                <a:t> </a:t>
              </a:r>
              <a:r>
                <a:rPr lang="en-US" sz="1600" b="0" dirty="0" err="1"/>
                <a:t>terhadap</a:t>
              </a:r>
              <a:r>
                <a:rPr lang="en-US" sz="1600" b="0" dirty="0"/>
                <a:t> </a:t>
              </a:r>
              <a:r>
                <a:rPr lang="en-US" sz="1600" b="0" dirty="0" err="1"/>
                <a:t>subyek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diaudit</a:t>
              </a:r>
              <a:endParaRPr lang="en-US" sz="1600" b="0" dirty="0"/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622" y="2323"/>
              <a:ext cx="1715" cy="95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Kriteria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Seperangkat</a:t>
              </a:r>
              <a:r>
                <a:rPr lang="en-US" sz="1600" b="0" dirty="0"/>
                <a:t> </a:t>
              </a:r>
              <a:r>
                <a:rPr lang="en-US" sz="1600" b="0" dirty="0" err="1"/>
                <a:t>kebijakan</a:t>
              </a:r>
              <a:r>
                <a:rPr lang="en-US" sz="1600" b="0" dirty="0"/>
                <a:t>, </a:t>
              </a:r>
              <a:r>
                <a:rPr lang="en-US" sz="1600" b="0" dirty="0" err="1"/>
                <a:t>prosedur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</a:t>
              </a:r>
              <a:r>
                <a:rPr lang="en-US" sz="1600" b="0" dirty="0" err="1"/>
                <a:t>persyaratan</a:t>
              </a:r>
              <a:r>
                <a:rPr lang="en-US" sz="1600" b="0" dirty="0"/>
                <a:t> yang </a:t>
              </a:r>
              <a:r>
                <a:rPr lang="en-US" sz="1600" b="0" dirty="0" err="1"/>
                <a:t>digunakan</a:t>
              </a:r>
              <a:r>
                <a:rPr lang="en-US" sz="1600" b="0" dirty="0"/>
                <a:t> </a:t>
              </a:r>
              <a:r>
                <a:rPr lang="en-US" sz="1600" b="0" dirty="0" err="1"/>
                <a:t>sebagai</a:t>
              </a:r>
              <a:r>
                <a:rPr lang="en-US" sz="1600" b="0" dirty="0"/>
                <a:t> </a:t>
              </a:r>
              <a:r>
                <a:rPr lang="en-US" sz="1600" b="0" dirty="0" err="1"/>
                <a:t>acuan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475" y="485"/>
              <a:ext cx="1644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Klien</a:t>
              </a:r>
              <a:r>
                <a:rPr lang="en-US" sz="1600" dirty="0"/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Organisasi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orang yang </a:t>
              </a:r>
              <a:r>
                <a:rPr lang="en-US" sz="1600" b="0" dirty="0" err="1"/>
                <a:t>meminta</a:t>
              </a:r>
              <a:r>
                <a:rPr lang="en-US" sz="1600" b="0" dirty="0"/>
                <a:t> </a:t>
              </a:r>
              <a:r>
                <a:rPr lang="en-US" sz="1600" b="0" dirty="0" err="1"/>
                <a:t>pelaksanaan</a:t>
              </a:r>
              <a:r>
                <a:rPr lang="en-US" sz="1600" b="0" dirty="0"/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1971" y="60"/>
              <a:ext cx="2388" cy="7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>
                  <a:latin typeface="+mj-lt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>
                  <a:latin typeface="+mj-lt"/>
                </a:rPr>
                <a:t>Sekumpulan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rencana</a:t>
              </a:r>
              <a:r>
                <a:rPr lang="en-US" sz="1600" b="0" dirty="0">
                  <a:latin typeface="+mj-lt"/>
                </a:rPr>
                <a:t> audit yang </a:t>
              </a:r>
              <a:r>
                <a:rPr lang="en-US" sz="1600" b="0" dirty="0" err="1">
                  <a:latin typeface="+mj-lt"/>
                </a:rPr>
                <a:t>direncanakan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dalam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waktu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tertentu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diarahkan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untuk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maksud</a:t>
              </a:r>
              <a:r>
                <a:rPr lang="en-US" sz="1600" b="0" dirty="0">
                  <a:latin typeface="+mj-lt"/>
                </a:rPr>
                <a:t> </a:t>
              </a:r>
              <a:r>
                <a:rPr lang="en-US" sz="1600" b="0" dirty="0" err="1">
                  <a:latin typeface="+mj-lt"/>
                </a:rPr>
                <a:t>tertentu</a:t>
              </a:r>
              <a:endParaRPr lang="en-US" sz="1600" b="0" dirty="0">
                <a:latin typeface="+mj-lt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6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600" dirty="0" err="1"/>
                <a:t>Auditee</a:t>
              </a:r>
              <a:r>
                <a:rPr lang="en-US" sz="1600" dirty="0"/>
                <a:t>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600" b="0" dirty="0" err="1"/>
                <a:t>Organisasi</a:t>
              </a:r>
              <a:r>
                <a:rPr lang="en-US" sz="1600" b="0" dirty="0"/>
                <a:t> </a:t>
              </a:r>
              <a:r>
                <a:rPr lang="en-US" sz="1600" b="0" dirty="0" err="1"/>
                <a:t>atau</a:t>
              </a:r>
              <a:r>
                <a:rPr lang="en-US" sz="1600" b="0" dirty="0"/>
                <a:t> orang yang </a:t>
              </a:r>
              <a:r>
                <a:rPr lang="en-US" sz="1600" b="0" dirty="0" err="1"/>
                <a:t>diaudit</a:t>
              </a:r>
              <a:endParaRPr lang="en-US" sz="1600" b="0" dirty="0"/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19" cy="517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40" y="885"/>
              <a:ext cx="0" cy="18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73" y="720"/>
              <a:ext cx="539" cy="55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40" y="2258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086" y="3136"/>
              <a:ext cx="4" cy="48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132" y="2016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132" y="32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246" y="3818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1986" y="2425"/>
              <a:ext cx="758" cy="1039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939"/>
              <a:ext cx="593" cy="36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633" y="1344"/>
              <a:ext cx="1288" cy="803"/>
              <a:chOff x="607" y="1271"/>
              <a:chExt cx="1287" cy="803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b="9256"/>
              <a:stretch/>
            </p:blipFill>
            <p:spPr bwMode="auto">
              <a:xfrm>
                <a:off x="607" y="1271"/>
                <a:ext cx="1088" cy="803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</p:grpSp>
      </p:grpSp>
      <p:sp>
        <p:nvSpPr>
          <p:cNvPr id="35844" name="WordArt 29"/>
          <p:cNvSpPr>
            <a:spLocks noChangeArrowheads="1" noChangeShapeType="1" noTextEdit="1"/>
          </p:cNvSpPr>
          <p:nvPr/>
        </p:nvSpPr>
        <p:spPr bwMode="auto">
          <a:xfrm rot="5400000">
            <a:off x="-2557096" y="3166696"/>
            <a:ext cx="6096000" cy="524608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3600" b="1" kern="10" dirty="0">
                <a:ln w="12700">
                  <a:solidFill>
                    <a:srgbClr val="C4B596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53882" dir="2700000" algn="ctr" rotWithShape="0">
                    <a:srgbClr val="CBCBCB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KONSEP AUDIT</a:t>
            </a:r>
          </a:p>
        </p:txBody>
      </p:sp>
      <p:sp>
        <p:nvSpPr>
          <p:cNvPr id="35845" name="Text Box 32"/>
          <p:cNvSpPr txBox="1">
            <a:spLocks noChangeArrowheads="1"/>
          </p:cNvSpPr>
          <p:nvPr/>
        </p:nvSpPr>
        <p:spPr bwMode="auto">
          <a:xfrm>
            <a:off x="6553200" y="-76200"/>
            <a:ext cx="25937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ISO 19011:2018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313D0-29C7-40FE-A3B3-B8C4F902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2D73C-EA78-4A9E-AA78-D97447C2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0" y="1318846"/>
            <a:ext cx="53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920" r="-1"/>
          <a:stretch/>
        </p:blipFill>
        <p:spPr>
          <a:xfrm>
            <a:off x="0" y="220228"/>
            <a:ext cx="3456384" cy="6359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A5A9A5-F3DD-4884-B784-0239CC159BBA}"/>
              </a:ext>
            </a:extLst>
          </p:cNvPr>
          <p:cNvSpPr/>
          <p:nvPr/>
        </p:nvSpPr>
        <p:spPr>
          <a:xfrm>
            <a:off x="1899139" y="228600"/>
            <a:ext cx="7127757" cy="88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PRINSIP AUDIT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ISO 19011-201</a:t>
            </a:r>
            <a:r>
              <a:rPr kumimoji="0" lang="id-ID" sz="2585" b="1" i="0" u="none" strike="noStrike" kern="10" cap="none" spc="665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endParaRPr kumimoji="0" lang="en-US" sz="2585" b="1" i="0" u="none" strike="noStrike" kern="10" cap="none" spc="665" normalizeH="0" baseline="0" noProof="0" dirty="0">
              <a:ln w="9525">
                <a:noFill/>
                <a:round/>
                <a:headEnd/>
                <a:tailEnd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DCFA2979-4D02-4895-B24B-14BB5F36E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09" y="1322775"/>
            <a:ext cx="696350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a.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Integritas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Fondasi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profesional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Mempunyai etika, jujur, bertanggungjawab, kompeten, tidak memihak, tidak mudah dipengaruhi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Kejujuran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Penyampaian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Kewajiban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melaporkan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sebenarnya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tepat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Memegang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Nilai-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nilai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Profesionalisme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Menerapkan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ketepatan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pengambilan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keputusan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pelaksanaan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Rahasia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enjaga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kerah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sia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informasi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auditee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Independen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Objektif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terhindar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konflik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kepentingan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f.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Bukti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berdasarkan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Fakta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Metoda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rasional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mencapai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kesimpulan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dipercaya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proses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yang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sistematis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Bukti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Audit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diverifikasi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Pendekatan Risiko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id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 audit dengan mempertimbangkan risiko dan peluang, audit fokus terhadap hal-hal yang signifikan terhadap pencapaian tujuan audit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16531" marR="0" lvl="0" indent="-31653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32A0550-DF8C-4DCF-9618-2307B1A9D719}"/>
              </a:ext>
            </a:extLst>
          </p:cNvPr>
          <p:cNvSpPr txBox="1">
            <a:spLocks/>
          </p:cNvSpPr>
          <p:nvPr/>
        </p:nvSpPr>
        <p:spPr>
          <a:xfrm>
            <a:off x="-169891" y="6403191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IEA ISO 14001, I/Rev.03 Copyright@Sentral Sistem Desember 2018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97DBC-E65F-476E-AD67-5D917F225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22BF8-1081-439F-B73E-768CF9036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6738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8233" y="323573"/>
          <a:ext cx="6899367" cy="62296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73830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1848937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3528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58638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14252" y="793524"/>
            <a:ext cx="1319348" cy="6977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Sasaran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746760" y="1698890"/>
            <a:ext cx="1463040" cy="847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Mengevaluasi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Resiko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Peluang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762000" y="2759478"/>
            <a:ext cx="1447800" cy="548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5.4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Menetapkan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566852" y="3231924"/>
            <a:ext cx="1319348" cy="550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5.5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191000" y="3231924"/>
            <a:ext cx="1319348" cy="581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5919652" y="1906043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5.7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Meninjau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Meningkatkan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840377" y="4094077"/>
            <a:ext cx="1319348" cy="533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Inisiasi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838200" y="4875987"/>
            <a:ext cx="1319348" cy="57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441665" y="4845194"/>
            <a:ext cx="1319348" cy="609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6.4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441665" y="5694694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6.5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Distribusi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Laporan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167052" y="5680176"/>
            <a:ext cx="1319348" cy="744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6.6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Penyelesaian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5848758" y="4675475"/>
            <a:ext cx="1319348" cy="744582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6.7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473926" y="1491255"/>
            <a:ext cx="4354" cy="207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478280" y="2546124"/>
            <a:ext cx="7620" cy="213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1926772" y="2867252"/>
            <a:ext cx="199209" cy="10809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86200" y="3507333"/>
            <a:ext cx="304800" cy="15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510348" y="2650625"/>
            <a:ext cx="1068978" cy="8721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3974637" y="-698646"/>
            <a:ext cx="763653" cy="44457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09600" y="3941677"/>
            <a:ext cx="838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97874" y="4627480"/>
            <a:ext cx="2177" cy="248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101339" y="5454792"/>
            <a:ext cx="0" cy="23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57548" y="5149993"/>
            <a:ext cx="284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61013" y="6052467"/>
            <a:ext cx="406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486400" y="5420057"/>
            <a:ext cx="1022032" cy="63241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4724400" y="3765324"/>
            <a:ext cx="0" cy="1929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351651" y="3518694"/>
            <a:ext cx="546268" cy="176729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7620000" y="1491255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Penyusunan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7616052" y="4586101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 Audit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1A6FF-B3E2-42B4-90C9-7D98E6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85" y="6564041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99AF-6B99-45FE-A371-1F8953DC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5.3 </a:t>
            </a:r>
            <a:r>
              <a:rPr lang="en-US" sz="2400" dirty="0" err="1"/>
              <a:t>Menetapkan</a:t>
            </a:r>
            <a:r>
              <a:rPr lang="en-US" sz="2400" dirty="0"/>
              <a:t> dan </a:t>
            </a:r>
            <a:r>
              <a:rPr lang="en-US" sz="2400" dirty="0" err="1"/>
              <a:t>Mengevaluasi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dan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dari</a:t>
            </a:r>
            <a:r>
              <a:rPr lang="en-US" sz="2400" dirty="0"/>
              <a:t> Program Audit </a:t>
            </a:r>
            <a:r>
              <a:rPr lang="en-US" sz="24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Peluang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berdampak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Perencanaan</a:t>
            </a:r>
            <a:r>
              <a:rPr lang="en-US" sz="1400" dirty="0"/>
              <a:t>, </a:t>
            </a:r>
            <a:r>
              <a:rPr lang="en-US" sz="1400" dirty="0" err="1"/>
              <a:t>permasalahan</a:t>
            </a:r>
            <a:r>
              <a:rPr lang="en-US" sz="1400" dirty="0"/>
              <a:t> di </a:t>
            </a:r>
            <a:r>
              <a:rPr lang="en-US" sz="1400" dirty="0" err="1"/>
              <a:t>perencanaan</a:t>
            </a:r>
            <a:r>
              <a:rPr lang="en-US" sz="1400" dirty="0"/>
              <a:t>, scope, </a:t>
            </a:r>
            <a:r>
              <a:rPr lang="en-US" sz="1400" dirty="0" err="1"/>
              <a:t>jumlah</a:t>
            </a:r>
            <a:r>
              <a:rPr lang="en-US" sz="1400" dirty="0"/>
              <a:t>, </a:t>
            </a:r>
            <a:r>
              <a:rPr lang="en-US" sz="1400" dirty="0" err="1"/>
              <a:t>durasi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, </a:t>
            </a:r>
            <a:r>
              <a:rPr lang="en-US" sz="1400" dirty="0" err="1"/>
              <a:t>lokasi</a:t>
            </a:r>
            <a:r>
              <a:rPr lang="en-US" sz="1400" dirty="0"/>
              <a:t> schedule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, </a:t>
            </a:r>
            <a:r>
              <a:rPr lang="en-US" sz="1400" dirty="0" err="1"/>
              <a:t>waktu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cukup</a:t>
            </a:r>
            <a:r>
              <a:rPr lang="en-US" sz="1400" dirty="0"/>
              <a:t>, </a:t>
            </a:r>
            <a:r>
              <a:rPr lang="en-US" sz="1400" dirty="0" err="1"/>
              <a:t>peralatan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/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pelatihan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pengembangan</a:t>
            </a:r>
            <a:r>
              <a:rPr lang="en-US" sz="1400" dirty="0"/>
              <a:t> </a:t>
            </a:r>
            <a:r>
              <a:rPr lang="en-US" sz="1400" dirty="0" err="1"/>
              <a:t>pogram</a:t>
            </a:r>
            <a:r>
              <a:rPr lang="en-US" sz="1400" dirty="0"/>
              <a:t> audit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Pemilihan</a:t>
            </a:r>
            <a:r>
              <a:rPr lang="en-US" sz="1400" dirty="0"/>
              <a:t> team audit, </a:t>
            </a:r>
            <a:r>
              <a:rPr lang="en-US" sz="1400" dirty="0" err="1"/>
              <a:t>ketidakcukupan</a:t>
            </a:r>
            <a:r>
              <a:rPr lang="en-US" sz="1400" dirty="0"/>
              <a:t> </a:t>
            </a:r>
            <a:r>
              <a:rPr lang="en-US" sz="1400" dirty="0" err="1"/>
              <a:t>kompetensi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Komunikasi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komunikasi</a:t>
            </a:r>
            <a:r>
              <a:rPr lang="en-US" sz="1400" dirty="0"/>
              <a:t> proses </a:t>
            </a:r>
            <a:r>
              <a:rPr lang="en-US" sz="1400" dirty="0" err="1"/>
              <a:t>komunikasi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, </a:t>
            </a:r>
            <a:r>
              <a:rPr lang="en-US" sz="1400" dirty="0" err="1"/>
              <a:t>ketidakefektifan</a:t>
            </a:r>
            <a:r>
              <a:rPr lang="en-US" sz="1400" dirty="0"/>
              <a:t> </a:t>
            </a:r>
            <a:r>
              <a:rPr lang="en-US" sz="1400" dirty="0" err="1"/>
              <a:t>koordinasi</a:t>
            </a:r>
            <a:r>
              <a:rPr lang="en-US" sz="1400" dirty="0"/>
              <a:t> </a:t>
            </a:r>
            <a:r>
              <a:rPr lang="en-US" sz="1400" dirty="0" err="1"/>
              <a:t>didalam</a:t>
            </a:r>
            <a:r>
              <a:rPr lang="en-US" sz="1400" dirty="0"/>
              <a:t> program audit, </a:t>
            </a:r>
            <a:r>
              <a:rPr lang="en-US" sz="1400" dirty="0" err="1"/>
              <a:t>kerahasiaan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yang </a:t>
            </a:r>
            <a:r>
              <a:rPr lang="en-US" sz="1400" dirty="0" err="1"/>
              <a:t>terdokumentasi</a:t>
            </a:r>
            <a:r>
              <a:rPr lang="en-US" sz="1400" dirty="0"/>
              <a:t> (documented information), </a:t>
            </a:r>
            <a:r>
              <a:rPr lang="en-US" sz="1400" dirty="0" err="1"/>
              <a:t>kegagalan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memproteksi</a:t>
            </a:r>
            <a:r>
              <a:rPr lang="en-US" sz="1400" dirty="0"/>
              <a:t> </a:t>
            </a:r>
            <a:r>
              <a:rPr lang="en-US" sz="1400" dirty="0" err="1"/>
              <a:t>catatan</a:t>
            </a:r>
            <a:r>
              <a:rPr lang="en-US" sz="1400" dirty="0"/>
              <a:t> audit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Memantau</a:t>
            </a:r>
            <a:r>
              <a:rPr lang="en-US" sz="1400" dirty="0"/>
              <a:t>, </a:t>
            </a:r>
            <a:r>
              <a:rPr lang="en-US" sz="1400" dirty="0" err="1"/>
              <a:t>mereview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peningkatan</a:t>
            </a:r>
            <a:r>
              <a:rPr lang="en-US" sz="1400" dirty="0"/>
              <a:t> program audit,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kerjasama</a:t>
            </a:r>
            <a:r>
              <a:rPr lang="en-US" sz="1400" dirty="0"/>
              <a:t> auditee, </a:t>
            </a:r>
            <a:r>
              <a:rPr lang="en-US" sz="1400" dirty="0" err="1"/>
              <a:t>ketersediaan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diperiksa</a:t>
            </a:r>
            <a:endParaRPr lang="en-US" sz="1400" dirty="0"/>
          </a:p>
          <a:p>
            <a:pPr marL="800100" lvl="1" indent="-342900">
              <a:buFont typeface="+mj-lt"/>
              <a:buAutoNum type="alphaLcParenR"/>
            </a:pPr>
            <a:endParaRPr lang="en-US" sz="1400" dirty="0"/>
          </a:p>
          <a:p>
            <a:pPr marL="400050">
              <a:buFont typeface="+mj-lt"/>
              <a:buAutoNum type="arabicPeriod"/>
            </a:pP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program audit  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Pelaksanaan</a:t>
            </a:r>
            <a:r>
              <a:rPr lang="en-US" sz="1400" dirty="0"/>
              <a:t> multiple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Minimalisasi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perjalanan</a:t>
            </a:r>
            <a:endParaRPr lang="en-US" sz="1400" dirty="0"/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level </a:t>
            </a:r>
            <a:r>
              <a:rPr lang="en-US" sz="1400" dirty="0" err="1"/>
              <a:t>kompetensi</a:t>
            </a:r>
            <a:r>
              <a:rPr lang="en-US" sz="1400" dirty="0"/>
              <a:t> team audit </a:t>
            </a:r>
            <a:r>
              <a:rPr lang="en-US" sz="1400" dirty="0" err="1"/>
              <a:t>sesuai</a:t>
            </a:r>
            <a:r>
              <a:rPr lang="en-US" sz="1400" dirty="0"/>
              <a:t> level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audit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tanggal</a:t>
            </a:r>
            <a:r>
              <a:rPr lang="en-US" sz="1400" dirty="0"/>
              <a:t> audit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keberadaan</a:t>
            </a:r>
            <a:r>
              <a:rPr lang="en-US" sz="1400" dirty="0"/>
              <a:t> staff </a:t>
            </a:r>
            <a:r>
              <a:rPr lang="en-US" sz="1400" dirty="0" err="1"/>
              <a:t>kunci</a:t>
            </a:r>
            <a:r>
              <a:rPr lang="en-US" sz="1400" dirty="0"/>
              <a:t> auditee</a:t>
            </a:r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55D2F-27FD-4A7B-A9C5-F5FB6F8E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91B6-331C-4EE2-A8C1-400FB3C2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3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dirty="0"/>
              <a:t>6.3.2.1.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perencanaan</a:t>
            </a:r>
            <a:r>
              <a:rPr lang="en-US" sz="2400" dirty="0"/>
              <a:t> </a:t>
            </a:r>
            <a:r>
              <a:rPr lang="en-US" sz="24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Mengadopsi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program audit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yang </a:t>
            </a:r>
            <a:r>
              <a:rPr lang="en-US" sz="1800" dirty="0" err="1"/>
              <a:t>diberikan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auditee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Perencanaan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audit </a:t>
            </a:r>
            <a:r>
              <a:rPr lang="en-US" sz="1800" dirty="0" err="1"/>
              <a:t>terhadap</a:t>
            </a:r>
            <a:r>
              <a:rPr lang="en-US" sz="1800" dirty="0"/>
              <a:t> proses </a:t>
            </a:r>
            <a:r>
              <a:rPr lang="en-US" sz="1800" dirty="0" err="1"/>
              <a:t>dari</a:t>
            </a:r>
            <a:r>
              <a:rPr lang="en-US" sz="1800" dirty="0"/>
              <a:t> auditee,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menetapkan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klien</a:t>
            </a:r>
            <a:r>
              <a:rPr lang="en-US" sz="1800" dirty="0"/>
              <a:t> audit, team audit </a:t>
            </a:r>
            <a:r>
              <a:rPr lang="en-US" sz="1800" dirty="0" err="1"/>
              <a:t>dan</a:t>
            </a:r>
            <a:r>
              <a:rPr lang="en-US" sz="1800" dirty="0"/>
              <a:t> auditee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efektif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Risiko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auditee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 marL="357188" lvl="1" indent="0">
              <a:buNone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kehadiran</a:t>
            </a:r>
            <a:r>
              <a:rPr lang="en-US" sz="1600" dirty="0"/>
              <a:t> team audit yang </a:t>
            </a:r>
            <a:r>
              <a:rPr lang="en-US" sz="1600" dirty="0" err="1"/>
              <a:t>mempengaruhi</a:t>
            </a:r>
            <a:r>
              <a:rPr lang="en-US" sz="1600" dirty="0"/>
              <a:t> </a:t>
            </a:r>
            <a:r>
              <a:rPr lang="en-US" sz="1600" dirty="0" err="1"/>
              <a:t>pengaturan</a:t>
            </a:r>
            <a:r>
              <a:rPr lang="en-US" sz="1600" dirty="0"/>
              <a:t> di QHSE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, </a:t>
            </a:r>
            <a:r>
              <a:rPr lang="en-US" sz="1600" dirty="0" err="1"/>
              <a:t>jasa</a:t>
            </a:r>
            <a:r>
              <a:rPr lang="en-US" sz="1600" dirty="0"/>
              <a:t>, personal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infrastruktur</a:t>
            </a:r>
            <a:r>
              <a:rPr lang="en-US" sz="1600" dirty="0"/>
              <a:t> (</a:t>
            </a:r>
            <a:r>
              <a:rPr lang="en-US" sz="1600" dirty="0" err="1"/>
              <a:t>misalnya</a:t>
            </a:r>
            <a:r>
              <a:rPr lang="en-US" sz="1600" dirty="0"/>
              <a:t> </a:t>
            </a:r>
            <a:r>
              <a:rPr lang="en-US" sz="1600" dirty="0" err="1"/>
              <a:t>kontaminasi</a:t>
            </a:r>
            <a:r>
              <a:rPr lang="en-US" sz="1600" dirty="0"/>
              <a:t> di clean room)</a:t>
            </a:r>
          </a:p>
          <a:p>
            <a:pPr marL="0" indent="0">
              <a:buNone/>
            </a:pPr>
            <a:endParaRPr lang="en-US" sz="1600" dirty="0"/>
          </a:p>
          <a:p>
            <a:pPr marL="857250" lvl="1" indent="-342900">
              <a:buFont typeface="+mj-lt"/>
              <a:buAutoNum type="alphaLcParenR"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77C9B-2A6D-48B7-9610-3F22348B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6" y="6356350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85F8D7-7239-442B-86B5-C86A8E67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01995" y="532338"/>
            <a:ext cx="5169993" cy="1055077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3692" b="1" dirty="0" err="1"/>
              <a:t>Fungsi</a:t>
            </a:r>
            <a:r>
              <a:rPr lang="en-US" sz="3692" b="1" dirty="0"/>
              <a:t> Internal Audit yang </a:t>
            </a:r>
            <a:r>
              <a:rPr lang="en-US" sz="3692" b="1" dirty="0" err="1"/>
              <a:t>baik</a:t>
            </a:r>
            <a:r>
              <a:rPr lang="en-US" sz="3692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3714745" y="2044202"/>
            <a:ext cx="5257243" cy="4340625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u="sng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endParaRPr lang="en-US" sz="1846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sz="3323" b="1" dirty="0" err="1"/>
              <a:t>Tetapi</a:t>
            </a:r>
            <a:r>
              <a:rPr lang="en-US" sz="3323" b="1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23" b="1" u="sng" dirty="0" err="1"/>
              <a:t>Melihat</a:t>
            </a:r>
            <a:r>
              <a:rPr lang="en-US" sz="3323" b="1" u="sng" dirty="0"/>
              <a:t> </a:t>
            </a:r>
            <a:r>
              <a:rPr lang="en-US" sz="3323" b="1" u="sng" dirty="0" err="1"/>
              <a:t>Kelemahan</a:t>
            </a:r>
            <a:r>
              <a:rPr lang="en-US" sz="3323" b="1" u="sng" dirty="0"/>
              <a:t> Sistem </a:t>
            </a:r>
            <a:r>
              <a:rPr lang="en-US" sz="3323" b="1" u="sng" dirty="0" err="1"/>
              <a:t>Manajemen</a:t>
            </a:r>
            <a:r>
              <a:rPr lang="en-US" sz="3323" b="1" u="sng" dirty="0"/>
              <a:t> 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01995" y="1905000"/>
            <a:ext cx="4173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E16F3-86D6-498D-B775-6FC6061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14745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0613E-C8CA-45E2-949F-A44D4AFB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646F0-614B-4FA1-A72B-C0D0AFEA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9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51663" y="111061"/>
            <a:ext cx="8204572" cy="395657"/>
          </a:xfrm>
          <a:noFill/>
        </p:spPr>
        <p:txBody>
          <a:bodyPr vert="horz" lIns="80562" tIns="40280" rIns="80562" bIns="40280" rtlCol="0" anchor="ctr">
            <a:normAutofit fontScale="90000"/>
          </a:bodyPr>
          <a:lstStyle/>
          <a:p>
            <a:pPr eaLnBrk="1" hangingPunct="1"/>
            <a:r>
              <a:rPr lang="en-US" sz="2215" dirty="0" err="1"/>
              <a:t>Perbandingan</a:t>
            </a:r>
            <a:r>
              <a:rPr lang="en-US" sz="2215" dirty="0"/>
              <a:t> Audit </a:t>
            </a:r>
            <a:r>
              <a:rPr lang="en-US" sz="2215" dirty="0" err="1"/>
              <a:t>Kesesuaian</a:t>
            </a:r>
            <a:r>
              <a:rPr lang="en-US" sz="2215" dirty="0"/>
              <a:t> </a:t>
            </a:r>
            <a:r>
              <a:rPr lang="en-US" sz="2215" dirty="0" err="1"/>
              <a:t>vs</a:t>
            </a:r>
            <a:r>
              <a:rPr lang="en-US" sz="2215" dirty="0"/>
              <a:t> Audit </a:t>
            </a:r>
            <a:r>
              <a:rPr lang="en-US" sz="2215" dirty="0" err="1"/>
              <a:t>Kinerja</a:t>
            </a:r>
            <a:r>
              <a:rPr lang="en-US" sz="2215" dirty="0"/>
              <a:t> </a:t>
            </a:r>
          </a:p>
        </p:txBody>
      </p:sp>
      <p:sp>
        <p:nvSpPr>
          <p:cNvPr id="2" name="Pentagon 1"/>
          <p:cNvSpPr/>
          <p:nvPr/>
        </p:nvSpPr>
        <p:spPr>
          <a:xfrm>
            <a:off x="4372593" y="822774"/>
            <a:ext cx="2245588" cy="465282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Kinerja</a:t>
            </a:r>
            <a:endParaRPr lang="en-US" sz="1662" dirty="0"/>
          </a:p>
        </p:txBody>
      </p:sp>
      <p:sp>
        <p:nvSpPr>
          <p:cNvPr id="6" name="Pentagon 5"/>
          <p:cNvSpPr/>
          <p:nvPr/>
        </p:nvSpPr>
        <p:spPr>
          <a:xfrm flipH="1">
            <a:off x="1846774" y="822774"/>
            <a:ext cx="2245588" cy="465282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Audit </a:t>
            </a:r>
            <a:r>
              <a:rPr lang="en-US" sz="1662" dirty="0" err="1">
                <a:solidFill>
                  <a:schemeClr val="tx1"/>
                </a:solidFill>
                <a:latin typeface="Century Gothic" pitchFamily="34" charset="0"/>
              </a:rPr>
              <a:t>Kesesuaian</a:t>
            </a:r>
            <a:r>
              <a:rPr lang="en-US" sz="1662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1663" y="1404682"/>
            <a:ext cx="3873637" cy="131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>
                <a:latin typeface="+mj-lt"/>
              </a:rPr>
              <a:t>Apakah </a:t>
            </a:r>
            <a:r>
              <a:rPr lang="en-US" sz="1477" dirty="0" err="1">
                <a:latin typeface="+mj-lt"/>
              </a:rPr>
              <a:t>sistem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aspek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dampak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sudah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sesuai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persyaratan</a:t>
            </a:r>
            <a:r>
              <a:rPr lang="en-US" sz="1477" dirty="0">
                <a:latin typeface="+mj-lt"/>
              </a:rPr>
              <a:t> ISO 14001?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>
              <a:latin typeface="+mj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>
                <a:latin typeface="+mj-lt"/>
              </a:rPr>
              <a:t>Apakah </a:t>
            </a:r>
            <a:r>
              <a:rPr lang="en-US" sz="1477" dirty="0" err="1">
                <a:latin typeface="+mj-lt"/>
              </a:rPr>
              <a:t>prosedur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Identifikasi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aspek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dampak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dijalankan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dengan</a:t>
            </a:r>
            <a:r>
              <a:rPr lang="en-US" sz="1477" dirty="0">
                <a:latin typeface="+mj-lt"/>
              </a:rPr>
              <a:t> </a:t>
            </a:r>
            <a:r>
              <a:rPr lang="en-US" sz="1477" dirty="0" err="1">
                <a:latin typeface="+mj-lt"/>
              </a:rPr>
              <a:t>konsisten</a:t>
            </a:r>
            <a:r>
              <a:rPr lang="en-US" sz="1477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0144" y="1404682"/>
            <a:ext cx="4602336" cy="2820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persyaratan</a:t>
            </a:r>
            <a:r>
              <a:rPr lang="en-US" sz="1477" dirty="0"/>
              <a:t> ISO 14001?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dengan</a:t>
            </a:r>
            <a:r>
              <a:rPr lang="en-US" sz="1477" dirty="0"/>
              <a:t> </a:t>
            </a:r>
            <a:r>
              <a:rPr lang="en-US" sz="1477" dirty="0" err="1"/>
              <a:t>konsisten</a:t>
            </a: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Apakah objectives/ </a:t>
            </a:r>
            <a:r>
              <a:rPr lang="en-US" sz="1477" dirty="0" err="1"/>
              <a:t>tujuan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dampak</a:t>
            </a:r>
            <a:r>
              <a:rPr lang="en-US" sz="1477" dirty="0"/>
              <a:t> </a:t>
            </a:r>
            <a:r>
              <a:rPr lang="en-US" sz="1477" dirty="0" err="1"/>
              <a:t>tercapai</a:t>
            </a:r>
            <a:r>
              <a:rPr lang="en-US" sz="1477" dirty="0"/>
              <a:t> ? </a:t>
            </a:r>
            <a:r>
              <a:rPr lang="en-US" sz="1477" dirty="0" err="1"/>
              <a:t>Semua</a:t>
            </a:r>
            <a:r>
              <a:rPr lang="en-US" sz="1477" dirty="0"/>
              <a:t> </a:t>
            </a:r>
            <a:r>
              <a:rPr lang="en-US" sz="1477" dirty="0" err="1"/>
              <a:t>potensi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dan </a:t>
            </a:r>
            <a:r>
              <a:rPr lang="en-US" sz="1477" dirty="0" err="1"/>
              <a:t>dikendalikan</a:t>
            </a:r>
            <a:r>
              <a:rPr lang="en-US" sz="1477" dirty="0"/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/>
              <a:t>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mengatasi</a:t>
            </a:r>
            <a:r>
              <a:rPr lang="en-US" sz="1477" dirty="0"/>
              <a:t> </a:t>
            </a:r>
            <a:r>
              <a:rPr lang="en-US" sz="1477" dirty="0" err="1"/>
              <a:t>setiap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327" y="4276524"/>
            <a:ext cx="3914049" cy="177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, </a:t>
            </a:r>
            <a:r>
              <a:rPr lang="en-US" sz="1477" dirty="0" err="1"/>
              <a:t>maka</a:t>
            </a:r>
            <a:r>
              <a:rPr lang="en-US" sz="1477" dirty="0"/>
              <a:t> </a:t>
            </a:r>
            <a:r>
              <a:rPr lang="en-US" sz="1477" dirty="0" err="1"/>
              <a:t>dinyatakan</a:t>
            </a:r>
            <a:r>
              <a:rPr lang="en-US" sz="1477" dirty="0"/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477" dirty="0"/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</a:t>
            </a:r>
            <a:r>
              <a:rPr lang="en-US" sz="1477" dirty="0" err="1"/>
              <a:t>sesuai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berarti</a:t>
            </a:r>
            <a:r>
              <a:rPr lang="en-US" sz="1477" dirty="0"/>
              <a:t> TERJADI PENYIMPANGAN (nonconformity)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2220" y="4276524"/>
            <a:ext cx="4610260" cy="19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477" dirty="0" err="1"/>
              <a:t>Jika</a:t>
            </a:r>
            <a:r>
              <a:rPr lang="en-US" sz="1477" dirty="0"/>
              <a:t> </a:t>
            </a:r>
            <a:r>
              <a:rPr lang="en-US" sz="1477" dirty="0" err="1"/>
              <a:t>sering</a:t>
            </a:r>
            <a:r>
              <a:rPr lang="en-US" sz="1477" dirty="0"/>
              <a:t> </a:t>
            </a:r>
            <a:r>
              <a:rPr lang="en-US" sz="1477" dirty="0" err="1"/>
              <a:t>terjadi</a:t>
            </a:r>
            <a:r>
              <a:rPr lang="en-US" sz="1477" dirty="0"/>
              <a:t> </a:t>
            </a:r>
            <a:r>
              <a:rPr lang="en-US" sz="1477" dirty="0" err="1"/>
              <a:t>pencemaran</a:t>
            </a:r>
            <a:r>
              <a:rPr lang="en-US" sz="1477" dirty="0"/>
              <a:t> </a:t>
            </a:r>
            <a:r>
              <a:rPr lang="en-US" sz="1477" dirty="0" err="1"/>
              <a:t>karena</a:t>
            </a:r>
            <a:r>
              <a:rPr lang="en-US" sz="1477" dirty="0"/>
              <a:t> </a:t>
            </a:r>
            <a:r>
              <a:rPr lang="en-US" sz="1477" dirty="0" err="1"/>
              <a:t>adanya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yang </a:t>
            </a:r>
            <a:r>
              <a:rPr lang="en-US" sz="1477" dirty="0" err="1"/>
              <a:t>tidak</a:t>
            </a:r>
            <a:r>
              <a:rPr lang="en-US" sz="1477" dirty="0"/>
              <a:t> </a:t>
            </a:r>
            <a:r>
              <a:rPr lang="en-US" sz="1477" dirty="0" err="1"/>
              <a:t>teridentifikasi</a:t>
            </a:r>
            <a:r>
              <a:rPr lang="en-US" sz="1477" dirty="0"/>
              <a:t> - </a:t>
            </a:r>
            <a:r>
              <a:rPr lang="en-US" sz="1477" dirty="0" err="1"/>
              <a:t>Walaupun</a:t>
            </a:r>
            <a:r>
              <a:rPr lang="en-US" sz="1477" dirty="0"/>
              <a:t> proses </a:t>
            </a:r>
            <a:r>
              <a:rPr lang="en-US" sz="1477" dirty="0" err="1"/>
              <a:t>identifikasi</a:t>
            </a:r>
            <a:r>
              <a:rPr lang="en-US" sz="1477" dirty="0"/>
              <a:t> </a:t>
            </a:r>
            <a:r>
              <a:rPr lang="en-US" sz="1477" dirty="0" err="1"/>
              <a:t>aspek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mengikuti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, </a:t>
            </a:r>
            <a:r>
              <a:rPr lang="en-US" sz="1477" dirty="0" err="1"/>
              <a:t>akan</a:t>
            </a:r>
            <a:r>
              <a:rPr lang="en-US" sz="1477" dirty="0"/>
              <a:t> </a:t>
            </a:r>
            <a:r>
              <a:rPr lang="en-US" sz="1477" dirty="0" err="1"/>
              <a:t>tetapi</a:t>
            </a:r>
            <a:r>
              <a:rPr lang="en-US" sz="1477" dirty="0"/>
              <a:t> </a:t>
            </a:r>
            <a:r>
              <a:rPr lang="en-US" sz="1477" b="1" dirty="0"/>
              <a:t>objectives/ </a:t>
            </a:r>
            <a:r>
              <a:rPr lang="en-US" sz="1477" b="1" dirty="0" err="1"/>
              <a:t>tujuannya</a:t>
            </a:r>
            <a:r>
              <a:rPr lang="en-US" sz="1477" b="1" dirty="0"/>
              <a:t> </a:t>
            </a:r>
            <a:r>
              <a:rPr lang="en-US" sz="1477" b="1" dirty="0" err="1"/>
              <a:t>tidak</a:t>
            </a:r>
            <a:r>
              <a:rPr lang="en-US" sz="1477" b="1" dirty="0"/>
              <a:t> </a:t>
            </a:r>
            <a:r>
              <a:rPr lang="en-US" sz="1477" b="1" dirty="0" err="1"/>
              <a:t>tercapai</a:t>
            </a:r>
            <a:r>
              <a:rPr lang="en-US" sz="1477" b="1" dirty="0"/>
              <a:t>, </a:t>
            </a:r>
            <a:r>
              <a:rPr lang="en-US" sz="1477" b="1" dirty="0" err="1"/>
              <a:t>maka</a:t>
            </a:r>
            <a:r>
              <a:rPr lang="en-US" sz="1477" b="1" dirty="0"/>
              <a:t> </a:t>
            </a:r>
            <a:r>
              <a:rPr lang="en-US" sz="1477" b="1" dirty="0" err="1"/>
              <a:t>dinyatakan</a:t>
            </a:r>
            <a:r>
              <a:rPr lang="en-US" sz="1477" b="1" dirty="0"/>
              <a:t> “Ada </a:t>
            </a:r>
            <a:r>
              <a:rPr lang="en-US" sz="1477" b="1" dirty="0" err="1"/>
              <a:t>kelemahan</a:t>
            </a:r>
            <a:r>
              <a:rPr lang="en-US" sz="1477" b="1" dirty="0"/>
              <a:t> </a:t>
            </a:r>
            <a:r>
              <a:rPr lang="en-US" sz="1477" b="1" dirty="0" err="1"/>
              <a:t>dari</a:t>
            </a:r>
            <a:r>
              <a:rPr lang="en-US" sz="1477" b="1" dirty="0"/>
              <a:t> </a:t>
            </a:r>
            <a:r>
              <a:rPr lang="en-US" sz="1477" b="1" dirty="0" err="1"/>
              <a:t>prosedur</a:t>
            </a:r>
            <a:r>
              <a:rPr lang="en-US" sz="1477" b="1" dirty="0"/>
              <a:t> </a:t>
            </a:r>
            <a:r>
              <a:rPr lang="en-US" sz="1477" b="1" dirty="0" err="1"/>
              <a:t>identifikasi</a:t>
            </a:r>
            <a:r>
              <a:rPr lang="en-US" sz="1477" b="1" dirty="0"/>
              <a:t>  </a:t>
            </a:r>
            <a:r>
              <a:rPr lang="en-US" sz="1477" b="1" dirty="0" err="1"/>
              <a:t>aspek</a:t>
            </a:r>
            <a:r>
              <a:rPr lang="en-US" sz="1477" b="1" dirty="0"/>
              <a:t>”</a:t>
            </a:r>
            <a:r>
              <a:rPr lang="en-US" sz="1477" dirty="0"/>
              <a:t>. Auditor </a:t>
            </a:r>
            <a:r>
              <a:rPr lang="en-US" sz="1477" dirty="0" err="1"/>
              <a:t>mencoba</a:t>
            </a:r>
            <a:r>
              <a:rPr lang="en-US" sz="1477" dirty="0"/>
              <a:t> </a:t>
            </a:r>
            <a:r>
              <a:rPr lang="en-US" sz="1477" dirty="0" err="1"/>
              <a:t>mengidentifikasi</a:t>
            </a:r>
            <a:r>
              <a:rPr lang="en-US" sz="1477" dirty="0"/>
              <a:t> </a:t>
            </a:r>
            <a:r>
              <a:rPr lang="en-US" sz="1477" dirty="0" err="1"/>
              <a:t>letak</a:t>
            </a:r>
            <a:r>
              <a:rPr lang="en-US" sz="1477" dirty="0"/>
              <a:t> </a:t>
            </a:r>
            <a:r>
              <a:rPr lang="en-US" sz="1477" dirty="0" err="1"/>
              <a:t>kelemahan</a:t>
            </a:r>
            <a:r>
              <a:rPr lang="en-US" sz="1477" dirty="0"/>
              <a:t> </a:t>
            </a:r>
            <a:r>
              <a:rPr lang="en-US" sz="1477" dirty="0" err="1"/>
              <a:t>pada</a:t>
            </a:r>
            <a:r>
              <a:rPr lang="en-US" sz="1477" dirty="0"/>
              <a:t> </a:t>
            </a:r>
            <a:r>
              <a:rPr lang="en-US" sz="1477" dirty="0" err="1"/>
              <a:t>prosedur</a:t>
            </a:r>
            <a:r>
              <a:rPr lang="en-US" sz="1477" dirty="0"/>
              <a:t> </a:t>
            </a:r>
            <a:r>
              <a:rPr lang="en-US" sz="1477" dirty="0" err="1"/>
              <a:t>tersebut</a:t>
            </a:r>
            <a:r>
              <a:rPr lang="en-US" sz="1477" dirty="0"/>
              <a:t>. (</a:t>
            </a:r>
            <a:r>
              <a:rPr lang="en-US" sz="1477" dirty="0" err="1"/>
              <a:t>Apakah</a:t>
            </a:r>
            <a:r>
              <a:rPr lang="en-US" sz="1477" dirty="0"/>
              <a:t>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  <a:r>
              <a:rPr lang="en-US" sz="1477" dirty="0" err="1"/>
              <a:t>pengendalian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</a:t>
            </a:r>
            <a:r>
              <a:rPr lang="en-US" sz="1477" dirty="0" err="1"/>
              <a:t>sudah</a:t>
            </a:r>
            <a:r>
              <a:rPr lang="en-US" sz="1477" dirty="0"/>
              <a:t> </a:t>
            </a:r>
            <a:r>
              <a:rPr lang="en-US" sz="1477" dirty="0" err="1"/>
              <a:t>dijalankan</a:t>
            </a:r>
            <a:r>
              <a:rPr lang="en-US" sz="1477" dirty="0"/>
              <a:t> ? </a:t>
            </a:r>
            <a:r>
              <a:rPr lang="en-US" sz="1477" dirty="0" err="1"/>
              <a:t>Dst</a:t>
            </a:r>
            <a:r>
              <a:rPr lang="en-US" sz="1477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31502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72593" y="4226627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46992" y="1141434"/>
            <a:ext cx="0" cy="498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69568" y="609600"/>
            <a:ext cx="2785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96" y="2647953"/>
            <a:ext cx="1778082" cy="17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AF3ABF-BEAD-4D92-B599-40DC72547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327" y="6417348"/>
            <a:ext cx="5562600" cy="274638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2C40F7-E39E-49A4-A8B3-64F79FF96F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46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7EE6-EAC3-884A-8E6D-46689826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Apa</a:t>
            </a:r>
            <a:r>
              <a:rPr lang="en-US" sz="2800" dirty="0"/>
              <a:t> yang </a:t>
            </a:r>
            <a:r>
              <a:rPr lang="en-US" sz="2800" dirty="0" err="1"/>
              <a:t>baru</a:t>
            </a:r>
            <a:r>
              <a:rPr lang="en-US" sz="2800" dirty="0"/>
              <a:t> di ISO 19011:2018</a:t>
            </a:r>
            <a:br>
              <a:rPr lang="en-US" sz="2800" dirty="0"/>
            </a:br>
            <a:r>
              <a:rPr lang="en-US" sz="2800" dirty="0"/>
              <a:t>(Annex A, </a:t>
            </a:r>
            <a:r>
              <a:rPr lang="en-US" sz="2800" dirty="0" err="1"/>
              <a:t>tambahan</a:t>
            </a:r>
            <a:r>
              <a:rPr lang="en-US" sz="2800" dirty="0"/>
              <a:t> </a:t>
            </a:r>
            <a:r>
              <a:rPr lang="en-US" sz="2800" dirty="0" err="1"/>
              <a:t>pedoman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perencanaan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audit)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DDA4-1EFC-1042-91C3-0AC52495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A.2. Audit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proses</a:t>
            </a:r>
          </a:p>
          <a:p>
            <a:pPr marL="400050" lvl="1" indent="0">
              <a:buNone/>
            </a:pPr>
            <a:r>
              <a:rPr lang="en-US" sz="1800" dirty="0"/>
              <a:t>Audit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audit proses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keterkaitannya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A.4. Performance result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seharusnya</a:t>
            </a:r>
            <a:r>
              <a:rPr lang="en-US" sz="1800" dirty="0"/>
              <a:t> focus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yang </a:t>
            </a:r>
            <a:r>
              <a:rPr lang="en-US" sz="1800" dirty="0" err="1"/>
              <a:t>diharapkan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A.8. Auditing context</a:t>
            </a:r>
          </a:p>
          <a:p>
            <a:pPr marL="400050" lvl="1" indent="0">
              <a:buNone/>
            </a:pPr>
            <a:r>
              <a:rPr lang="en-US" sz="1800" dirty="0" err="1"/>
              <a:t>Menetapkan</a:t>
            </a:r>
            <a:r>
              <a:rPr lang="en-US" sz="1800" dirty="0"/>
              <a:t> context </a:t>
            </a:r>
            <a:r>
              <a:rPr lang="en-US" sz="1800" dirty="0" err="1"/>
              <a:t>organisasi</a:t>
            </a:r>
            <a:r>
              <a:rPr lang="en-US" sz="1800" dirty="0"/>
              <a:t> (internal-external issues), </a:t>
            </a:r>
            <a:r>
              <a:rPr lang="en-US" sz="1800" dirty="0" err="1"/>
              <a:t>harapan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tuntutan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interested party </a:t>
            </a:r>
          </a:p>
          <a:p>
            <a:pPr marL="0" indent="0">
              <a:buNone/>
            </a:pPr>
            <a:r>
              <a:rPr lang="en-US" sz="1800" dirty="0"/>
              <a:t>A.9. Auditing Leadership and Commitment</a:t>
            </a:r>
          </a:p>
          <a:p>
            <a:pPr marL="400050" lvl="1" indent="0">
              <a:buNone/>
            </a:pPr>
            <a:r>
              <a:rPr lang="en-US" sz="1800" dirty="0"/>
              <a:t>Auditor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bukti</a:t>
            </a:r>
            <a:r>
              <a:rPr lang="en-US" sz="1800" dirty="0"/>
              <a:t> </a:t>
            </a:r>
            <a:r>
              <a:rPr lang="en-US" sz="1800" dirty="0" err="1"/>
              <a:t>obyektif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keterlibatan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pengambilan</a:t>
            </a:r>
            <a:r>
              <a:rPr lang="en-US" sz="1800" dirty="0"/>
              <a:t> </a:t>
            </a:r>
            <a:r>
              <a:rPr lang="en-US" sz="1800" dirty="0" err="1"/>
              <a:t>keputusan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komitmen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efektifitas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. </a:t>
            </a:r>
            <a:r>
              <a:rPr lang="en-US" sz="1800" dirty="0" err="1"/>
              <a:t>Fokusnya</a:t>
            </a:r>
            <a:r>
              <a:rPr lang="en-US" sz="1800" dirty="0"/>
              <a:t>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Top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juga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level </a:t>
            </a:r>
            <a:r>
              <a:rPr lang="en-US" sz="1800" dirty="0" err="1"/>
              <a:t>lainnya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A.10. Auditing Risks and Opportunity </a:t>
            </a:r>
          </a:p>
          <a:p>
            <a:pPr marL="0" indent="0">
              <a:buNone/>
            </a:pPr>
            <a:r>
              <a:rPr lang="en-US" sz="1800" dirty="0"/>
              <a:t>A.11. Life Cycle</a:t>
            </a:r>
          </a:p>
          <a:p>
            <a:pPr marL="0" indent="0">
              <a:buNone/>
            </a:pPr>
            <a:r>
              <a:rPr lang="en-US" sz="1800" dirty="0"/>
              <a:t>A.12. Audit of supply chain </a:t>
            </a:r>
          </a:p>
          <a:p>
            <a:pPr marL="400050" lvl="1" indent="0">
              <a:buNone/>
            </a:pPr>
            <a:endParaRPr lang="en-US" sz="1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9DF86D-7BC1-4F6B-ADFF-3F837AAA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35A03A-7657-49D6-B69A-41CD1590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3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saran targ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4876800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6370" y="114694"/>
            <a:ext cx="4770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/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 :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definisi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ISO 14001:2015 dan ISO 45001:2018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check list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internal audit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 report</a:t>
            </a:r>
          </a:p>
          <a:p>
            <a:pPr marL="465138" indent="-465138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pengelolaan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K3 dan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800" y="228600"/>
            <a:ext cx="3918060" cy="132343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n w="18415" cmpd="sng">
                  <a:noFill/>
                  <a:prstDash val="solid"/>
                </a:ln>
                <a:solidFill>
                  <a:srgbClr val="00FF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SASARAN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9400" y="1287959"/>
            <a:ext cx="2613729" cy="76944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ln w="18415" cmpd="sng">
                  <a:noFill/>
                  <a:prstDash val="solid"/>
                </a:ln>
                <a:solidFill>
                  <a:srgbClr val="FFFF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PELATIHAN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B1933C2-63EF-44AF-A647-299F1BB8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533DFC0-24E4-488C-BD93-BBF2D2EE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7A0C-70B1-F048-8BB7-616B15E7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Proses-Objectives-Risk &amp;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1A89-BD38-664F-A0D1-8A04B9C4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Proses : </a:t>
            </a:r>
            <a:r>
              <a:rPr lang="en-US" sz="2400" dirty="0" err="1"/>
              <a:t>Identifikasi</a:t>
            </a:r>
            <a:r>
              <a:rPr lang="en-US" sz="2400" dirty="0"/>
              <a:t> </a:t>
            </a: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Penaatan</a:t>
            </a:r>
            <a:endParaRPr lang="en-US" sz="2400" dirty="0"/>
          </a:p>
          <a:p>
            <a:r>
              <a:rPr lang="en-US" sz="2400" dirty="0"/>
              <a:t>Objectives/ </a:t>
            </a:r>
            <a:r>
              <a:rPr lang="en-US" sz="2400" dirty="0" err="1"/>
              <a:t>Sasaran</a:t>
            </a:r>
            <a:r>
              <a:rPr lang="en-US" sz="2400" dirty="0"/>
              <a:t> Proses : </a:t>
            </a:r>
            <a:r>
              <a:rPr lang="en-ID" sz="2400" dirty="0" err="1"/>
              <a:t>Peraturan</a:t>
            </a:r>
            <a:r>
              <a:rPr lang="en-ID" sz="2400" dirty="0"/>
              <a:t> </a:t>
            </a:r>
            <a:r>
              <a:rPr lang="en-ID" sz="2400" dirty="0" err="1"/>
              <a:t>terupdate</a:t>
            </a:r>
            <a:r>
              <a:rPr lang="en-ID" sz="2400" dirty="0"/>
              <a:t>, </a:t>
            </a:r>
            <a:r>
              <a:rPr lang="en-ID" sz="2400" dirty="0" err="1"/>
              <a:t>sudah</a:t>
            </a:r>
            <a:r>
              <a:rPr lang="en-ID" sz="2400" dirty="0"/>
              <a:t> </a:t>
            </a:r>
            <a:r>
              <a:rPr lang="en-ID" sz="2400" dirty="0" err="1"/>
              <a:t>dievaluasi</a:t>
            </a:r>
            <a:r>
              <a:rPr lang="en-ID" sz="2400" dirty="0"/>
              <a:t>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ada</a:t>
            </a:r>
            <a:r>
              <a:rPr lang="en-ID" sz="2400" dirty="0"/>
              <a:t> </a:t>
            </a:r>
            <a:r>
              <a:rPr lang="en-ID" sz="2400" dirty="0" err="1"/>
              <a:t>peraturan</a:t>
            </a:r>
            <a:r>
              <a:rPr lang="en-ID" sz="2400" dirty="0"/>
              <a:t> yang </a:t>
            </a:r>
            <a:r>
              <a:rPr lang="en-ID" sz="2400" dirty="0" err="1"/>
              <a:t>dilanggar</a:t>
            </a:r>
            <a:endParaRPr lang="en-ID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Opportunity</a:t>
            </a:r>
          </a:p>
          <a:p>
            <a:pPr lvl="1" fontAlgn="t"/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terupdate</a:t>
            </a:r>
            <a:endParaRPr lang="en-ID" sz="1800" dirty="0"/>
          </a:p>
          <a:p>
            <a:pPr lvl="1" fontAlgn="t"/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review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peraturan</a:t>
            </a:r>
            <a:r>
              <a:rPr lang="en-ID" sz="1800" dirty="0"/>
              <a:t> </a:t>
            </a:r>
            <a:r>
              <a:rPr lang="en-ID" sz="1800" dirty="0" err="1"/>
              <a:t>terhadap</a:t>
            </a:r>
            <a:r>
              <a:rPr lang="en-ID" sz="1800" dirty="0"/>
              <a:t> </a:t>
            </a:r>
            <a:r>
              <a:rPr lang="en-ID" sz="1800" dirty="0" err="1"/>
              <a:t>perusahaan</a:t>
            </a:r>
            <a:r>
              <a:rPr lang="en-ID" sz="1800" dirty="0"/>
              <a:t>, risk &amp; opportunity </a:t>
            </a: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akibat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</a:t>
            </a:r>
            <a:r>
              <a:rPr lang="en-ID" sz="1800" dirty="0" err="1"/>
              <a:t>tersebut</a:t>
            </a:r>
            <a:r>
              <a:rPr lang="en-ID" sz="1800" dirty="0"/>
              <a:t> </a:t>
            </a:r>
          </a:p>
          <a:p>
            <a:pPr lvl="1" fontAlgn="t"/>
            <a:r>
              <a:rPr lang="en-ID" sz="1800" dirty="0" err="1"/>
              <a:t>Sistem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dirubah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program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mengatasi</a:t>
            </a:r>
            <a:r>
              <a:rPr lang="en-ID" sz="1800" dirty="0"/>
              <a:t> </a:t>
            </a:r>
            <a:r>
              <a:rPr lang="en-ID" sz="1800" dirty="0" err="1"/>
              <a:t>dampak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endParaRPr lang="en-ID" sz="1800" dirty="0"/>
          </a:p>
          <a:p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E093F1-59FE-401A-8704-FFDD5C37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C947AC-F099-4FB4-A201-CD4A2CD5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ompetensi audi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02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0" cy="6126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509" y="4526340"/>
            <a:ext cx="4424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044" y="4109591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Kompetensi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0"/>
            <a:ext cx="4572000" cy="6126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648200" y="0"/>
            <a:ext cx="4648200" cy="56388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Audit.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Prinsip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tandard ISO 14001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OHSAS 18001:2007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Situasi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konteksnya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berlaku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teknologi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Tambahan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skill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mengelola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(Lead Auditor )</a:t>
            </a:r>
          </a:p>
          <a:p>
            <a:pPr marL="342900" marR="0" lvl="0" indent="-34290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Dibuktikan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Ijazah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lulus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Aft>
                <a:spcPts val="6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D8945B3-A7F6-47B7-AE8F-FA23011F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793" y="6146115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236E092-6232-4E5D-B1C0-27FF580D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ompetensi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0" cy="61264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509" y="4226749"/>
            <a:ext cx="442460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044" y="3810000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Kompetensi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0"/>
            <a:ext cx="4572000" cy="6126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572000" y="76200"/>
            <a:ext cx="4533900" cy="6096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berkomunikasi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maupun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tertulis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Menjelaskan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level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laporan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jelas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personal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atribute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suasana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nyaman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Memelihara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standard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Sistem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terbaru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mengakses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website ISO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teknik-teknik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baru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ulang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3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tahun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sekali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077" y="549658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Lanjutan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C4316CE-5170-4EE0-B11B-48F9E6D8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14" y="6147844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4C2301F-4E13-4486-8B1E-9B80460D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al atribu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722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2400" y="0"/>
            <a:ext cx="5181600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303932" y="4103638"/>
            <a:ext cx="476386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atribute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8191" y="3686889"/>
            <a:ext cx="1913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rush Script MT" pitchFamily="66" charset="0"/>
              </a:rPr>
              <a:t>Personal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7859" y="53734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Auditor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F8BDB99-2D43-4D84-A66A-FB7AE95E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3" y="6144561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25BA58-61B2-4747-8B90-F7A83ACF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tribute 1.jpg"/>
          <p:cNvPicPr>
            <a:picLocks noChangeAspect="1"/>
          </p:cNvPicPr>
          <p:nvPr/>
        </p:nvPicPr>
        <p:blipFill>
          <a:blip r:embed="rId2"/>
          <a:srcRect l="4601" t="8351" r="3975"/>
          <a:stretch>
            <a:fillRect/>
          </a:stretch>
        </p:blipFill>
        <p:spPr>
          <a:xfrm>
            <a:off x="7226297" y="4952378"/>
            <a:ext cx="1748249" cy="1390365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256" y="87883"/>
            <a:ext cx="8991600" cy="545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ETHICAL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Etis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</a:t>
            </a:r>
            <a:r>
              <a:rPr lang="en-US" sz="2000" dirty="0">
                <a:solidFill>
                  <a:srgbClr val="0000CC"/>
                </a:solidFill>
                <a:latin typeface="Bernard MT Condensed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adil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jujur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tulus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jujur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,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bijaksana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algn="just">
              <a:lnSpc>
                <a:spcPct val="1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i="1" dirty="0">
              <a:solidFill>
                <a:srgbClr val="003300"/>
              </a:solidFill>
              <a:latin typeface="Baskerville Old Face" pitchFamily="18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OPEN MINDED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Berpikiran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terbuka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</a:t>
            </a:r>
            <a:r>
              <a:rPr lang="en-US" sz="2000" dirty="0">
                <a:solidFill>
                  <a:srgbClr val="003399"/>
                </a:solidFill>
                <a:latin typeface="Berlin Sans FB Demi" pitchFamily="34" charset="0"/>
              </a:rPr>
              <a:t>:</a:t>
            </a:r>
            <a:r>
              <a:rPr lang="en-US" sz="2000" dirty="0">
                <a:solidFill>
                  <a:srgbClr val="003300"/>
                </a:solidFill>
                <a:latin typeface="Berlin Sans FB Demi" pitchFamily="34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Bersedia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mempertimbangkan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gagasan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atau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sudut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pandang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alternatif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algn="just">
              <a:lnSpc>
                <a:spcPct val="2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DIPLOMATIC</a:t>
            </a:r>
            <a:r>
              <a:rPr lang="en-US" sz="2000" dirty="0">
                <a:solidFill>
                  <a:srgbClr val="003399"/>
                </a:solidFill>
                <a:latin typeface="Berlin Sans FB Demi" pitchFamily="34" charset="0"/>
              </a:rPr>
              <a:t> :</a:t>
            </a:r>
            <a:r>
              <a:rPr lang="en-US" sz="2000" dirty="0">
                <a:solidFill>
                  <a:srgbClr val="003300"/>
                </a:solidFill>
                <a:latin typeface="Berlin Sans FB Demi" pitchFamily="34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Bijaksana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dalam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menangani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individu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  <a:endParaRPr lang="en-US" sz="2000" i="1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OBSERVANT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Jeli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  </a:t>
            </a:r>
            <a:r>
              <a:rPr lang="en-US" sz="2000" dirty="0" err="1">
                <a:solidFill>
                  <a:srgbClr val="003300"/>
                </a:solidFill>
                <a:latin typeface="Berlin Sans FB Demi" pitchFamily="34" charset="0"/>
              </a:rPr>
              <a:t>S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ecara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aktif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mengamati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lingkungan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aktivitas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fisik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  <a:endParaRPr lang="en-US" sz="2000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PERCEPTIVE: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Sadar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mampu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memahami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situasi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VERSATILE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Serbaguna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Bijaksana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mampu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beradaptasi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dengan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situasi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yang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berbeda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TENACIOUS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Ulet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gigih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fokus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pada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pencapaian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tujuan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  <a:endParaRPr lang="en-US" sz="2000" dirty="0">
              <a:solidFill>
                <a:srgbClr val="003300"/>
              </a:solidFill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DECISIVE: </a:t>
            </a:r>
            <a:r>
              <a:rPr lang="sv-SE" sz="2000" i="1" dirty="0">
                <a:solidFill>
                  <a:srgbClr val="003300"/>
                </a:solidFill>
                <a:latin typeface="Baskerville Old Face" pitchFamily="18" charset="0"/>
              </a:rPr>
              <a:t>Mampu mencapai kesimpulan tepat waktu berdasarkan penalaran dan analisis logis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SELF RELIANT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Mandiri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 :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Mampu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bertindak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berfungsi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secara independen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saat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berinteraksi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secara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efektif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dengan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orang</a:t>
            </a:r>
            <a:r>
              <a:rPr lang="es-E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s-ES" sz="2000" i="1" dirty="0" err="1">
                <a:solidFill>
                  <a:srgbClr val="003300"/>
                </a:solidFill>
                <a:latin typeface="Baskerville Old Face" pitchFamily="18" charset="0"/>
              </a:rPr>
              <a:t>lain</a:t>
            </a:r>
            <a:r>
              <a:rPr lang="en-US" sz="2000" dirty="0">
                <a:solidFill>
                  <a:srgbClr val="003399"/>
                </a:solidFill>
                <a:latin typeface="Berlin Sans FB Demi" pitchFamily="34" charset="0"/>
              </a:rPr>
              <a:t>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FORTITUDE (</a:t>
            </a:r>
            <a:r>
              <a:rPr lang="en-US" sz="2000" dirty="0" err="1">
                <a:solidFill>
                  <a:srgbClr val="0000CC"/>
                </a:solidFill>
                <a:latin typeface="Berlin Sans FB Demi" pitchFamily="34" charset="0"/>
              </a:rPr>
              <a:t>Ketabahan</a:t>
            </a:r>
            <a:r>
              <a:rPr lang="en-US" sz="2000" dirty="0">
                <a:solidFill>
                  <a:srgbClr val="0000CC"/>
                </a:solidFill>
                <a:latin typeface="Berlin Sans FB Demi" pitchFamily="34" charset="0"/>
              </a:rPr>
              <a:t>): </a:t>
            </a:r>
            <a:r>
              <a:rPr lang="sv-SE" sz="2000" i="1" dirty="0">
                <a:solidFill>
                  <a:srgbClr val="003300"/>
                </a:solidFill>
                <a:latin typeface="Baskerville Old Face" pitchFamily="18" charset="0"/>
              </a:rPr>
              <a:t>Mampu bertindak secara bertanggung jawab dan etis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OPEN TO IMPROVEMENT 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Bersedia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belajar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dari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situasi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;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CULTURALLY SENSITIVE (</a:t>
            </a:r>
            <a:r>
              <a:rPr lang="en-US" sz="2000" dirty="0" err="1">
                <a:solidFill>
                  <a:srgbClr val="0000CC"/>
                </a:solidFill>
                <a:latin typeface="Berlin Sans FB Demi" panose="020E0802020502020306" pitchFamily="34" charset="0"/>
              </a:rPr>
              <a:t>Peka</a:t>
            </a: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Berlin Sans FB Demi" panose="020E0802020502020306" pitchFamily="34" charset="0"/>
              </a:rPr>
              <a:t>budaya</a:t>
            </a: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):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Jeli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menghormati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budaya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auditee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Tx/>
              <a:buBlip>
                <a:blip r:embed="rId3"/>
              </a:buBlip>
            </a:pPr>
            <a:r>
              <a:rPr lang="en-US" sz="2000" dirty="0">
                <a:solidFill>
                  <a:srgbClr val="0000CC"/>
                </a:solidFill>
                <a:latin typeface="Berlin Sans FB Demi" panose="020E0802020502020306" pitchFamily="34" charset="0"/>
              </a:rPr>
              <a:t>COLLABORATIVE :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Berinteraksi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secara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efektif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dengan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orang lain,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termasuk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anggota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tim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audit dan </a:t>
            </a:r>
            <a:r>
              <a:rPr lang="en-US" sz="2000" i="1" dirty="0" err="1">
                <a:solidFill>
                  <a:srgbClr val="003300"/>
                </a:solidFill>
                <a:latin typeface="Baskerville Old Face" pitchFamily="18" charset="0"/>
              </a:rPr>
              <a:t>personil</a:t>
            </a:r>
            <a:r>
              <a:rPr lang="en-US" sz="2000" i="1" dirty="0">
                <a:solidFill>
                  <a:srgbClr val="003300"/>
                </a:solidFill>
                <a:latin typeface="Baskerville Old Face" pitchFamily="18" charset="0"/>
              </a:rPr>
              <a:t> auditee.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endParaRPr lang="en-US" sz="2400" i="1" dirty="0">
              <a:solidFill>
                <a:srgbClr val="003300"/>
              </a:solidFill>
              <a:latin typeface="Baskerville Old Face" pitchFamily="18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594176D-7BF7-4914-BFC9-DDDA16AD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54" y="6127585"/>
            <a:ext cx="5492685" cy="354257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BB9F29B-77C6-4023-9FCC-58FD1BA7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rcRect l="7692"/>
          <a:stretch>
            <a:fillRect/>
          </a:stretch>
        </p:blipFill>
        <p:spPr bwMode="auto">
          <a:xfrm>
            <a:off x="0" y="22225"/>
            <a:ext cx="9144000" cy="68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" y="2514600"/>
            <a:ext cx="679647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154" y="2057400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FF0000"/>
                </a:solidFill>
                <a:latin typeface="Brush Script MT" pitchFamily="66" charset="0"/>
              </a:rPr>
              <a:t>Ringkasan</a:t>
            </a:r>
            <a:endParaRPr lang="en-US" sz="4800" b="1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87" y="3688140"/>
            <a:ext cx="52806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Iso 14001:2015</a:t>
            </a:r>
            <a:endParaRPr lang="en-US" sz="6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chemeClr val="tx1"/>
          </a:solidFill>
        </p:grpSpPr>
        <p:sp>
          <p:nvSpPr>
            <p:cNvPr id="11" name="Rectangle 10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3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7CAD9-94BC-4A55-A959-656A4F08F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377" y="6138501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4B00-44D0-4A01-8B7D-8D1F03B7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2"/>
          <a:stretch>
            <a:fillRect/>
          </a:stretch>
        </p:blipFill>
        <p:spPr>
          <a:xfrm>
            <a:off x="0" y="-5817"/>
            <a:ext cx="9144000" cy="685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49888"/>
              </p:ext>
            </p:extLst>
          </p:nvPr>
        </p:nvGraphicFramePr>
        <p:xfrm>
          <a:off x="152400" y="192234"/>
          <a:ext cx="4724399" cy="6392889"/>
        </p:xfrm>
        <a:graphic>
          <a:graphicData uri="http://schemas.openxmlformats.org/drawingml/2006/table">
            <a:tbl>
              <a:tblPr/>
              <a:tblGrid>
                <a:gridCol w="38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Understanding the needs and expectations of interested parties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Determining the scope of the environmental management system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management system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Leadership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policy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aspects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Compliance obligations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objectives and planning to achieve them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Environmental objectives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528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Planning actions to achieve environmental objectives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66924" y="5156775"/>
            <a:ext cx="3907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persyaratan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0643" y="480060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Brush Script MT" pitchFamily="66" charset="0"/>
              </a:rPr>
              <a:t>Ringkasan</a:t>
            </a:r>
            <a:endParaRPr lang="en-US" sz="3200" b="1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9338" y="5842575"/>
            <a:ext cx="3278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Iso 14001:2015</a:t>
            </a:r>
            <a:endParaRPr lang="en-US" sz="4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68DC4B-0A9D-43E7-9D72-D91F3EF4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EB62ED-4F44-4158-A916-A7914BF0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2"/>
          <a:stretch>
            <a:fillRect/>
          </a:stretch>
        </p:blipFill>
        <p:spPr>
          <a:xfrm>
            <a:off x="0" y="-5817"/>
            <a:ext cx="9144000" cy="685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419600" y="267549"/>
          <a:ext cx="4724400" cy="5980851"/>
        </p:xfrm>
        <a:graphic>
          <a:graphicData uri="http://schemas.openxmlformats.org/drawingml/2006/table">
            <a:tbl>
              <a:tblPr/>
              <a:tblGrid>
                <a:gridCol w="385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0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Competence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Awareness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Monitoring, measurement, analysis and evaluation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</a:txBody>
                  <a:tcPr marL="8153" marR="8153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Nonconformity and corrective action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6856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>
                          <a:solidFill>
                            <a:schemeClr val="bg1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3" marR="8153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52400" y="5080575"/>
            <a:ext cx="3907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all" spc="0" normalizeH="0" baseline="0" noProof="0" dirty="0" err="1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Impact" pitchFamily="34" charset="0"/>
                <a:ea typeface="+mn-ea"/>
                <a:cs typeface="Aharoni" pitchFamily="2" charset="-79"/>
              </a:rPr>
              <a:t>persyaratan</a:t>
            </a:r>
            <a:endParaRPr kumimoji="0" lang="en-US" sz="5400" b="1" i="0" u="none" strike="noStrike" kern="1200" cap="all" spc="0" normalizeH="0" baseline="0" noProof="0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Impact" pitchFamily="34" charset="0"/>
              <a:ea typeface="+mn-ea"/>
              <a:cs typeface="Aharoni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472440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Ringkasan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rush Script MT" pitchFamily="66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5766375"/>
            <a:ext cx="32784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Impact" pitchFamily="34" charset="0"/>
                <a:ea typeface="+mn-ea"/>
                <a:cs typeface="Aharoni" pitchFamily="2" charset="-79"/>
              </a:rPr>
              <a:t>Iso 14001:2015</a:t>
            </a:r>
          </a:p>
        </p:txBody>
      </p:sp>
      <p:grpSp>
        <p:nvGrpSpPr>
          <p:cNvPr id="1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4" name="Rectangle 1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www.sentral-sistem.com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AUDIT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2D2B6-A19A-4CEA-B852-78A84A38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33170" y="6450745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665D-693D-46C7-8E45-C12183D7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901714" cy="6858000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2316898"/>
            <a:ext cx="5101049" cy="1186971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123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Persyaratan</a:t>
            </a:r>
            <a:endParaRPr lang="id-ID" sz="7385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774374" y="3297115"/>
            <a:ext cx="4959552" cy="118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r" defTabSz="8440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723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ISO 45001:2018</a:t>
            </a:r>
            <a:endParaRPr lang="id-ID" sz="5723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3642" y="1846279"/>
            <a:ext cx="1862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Ringkasan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707904" y="4783081"/>
            <a:ext cx="49595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316819" y="0"/>
            <a:ext cx="2316122" cy="685323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1CF1D0-229B-4BCF-A4A0-3CCE9823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99F44-F972-47BC-B968-07E7FAED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0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07951" y="642181"/>
          <a:ext cx="4494213" cy="6096002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needs and expectations of workers and other interested parties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Determining the scope of the OH&amp;S management system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 management system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worker participation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 policy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5.4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Consultation and participation of workers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Hazard identification and assessment of risks and opportunities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Determination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of legal requirements and other requirements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 and planning to achieve them 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OH&amp;S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actions to achieve OH&amp;S objectives</a:t>
                      </a:r>
                    </a:p>
                  </a:txBody>
                  <a:tcPr marL="9525" marR="9525" marT="95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7.1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Competence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Awareness</a:t>
                      </a:r>
                    </a:p>
                  </a:txBody>
                  <a:tcPr marL="8153" marR="8153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716463" y="693407"/>
          <a:ext cx="4319586" cy="602614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8.1.1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8.1.2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Eliminating hazards and reducing OH&amp;S risks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8.1.3 Management of change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8.1.4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Procurement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2189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Monitoring, measurement, analysis and performance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Incident, nonconformity and corrective action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4572000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40358" y="27659"/>
            <a:ext cx="2863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79109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5F1C-D326-4A8D-A23B-4AD0B252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doman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0" y="0"/>
            <a:ext cx="5334000" cy="6096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"/>
            <a:ext cx="8763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800" b="1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</a:rPr>
              <a:t>Penjelasan</a:t>
            </a:r>
            <a:endParaRPr lang="en-US" sz="48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533400"/>
            <a:ext cx="52738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PELATIHAN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82880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Program </a:t>
            </a:r>
            <a:r>
              <a:rPr lang="en-US" sz="2400" dirty="0" err="1">
                <a:solidFill>
                  <a:schemeClr val="bg1"/>
                </a:solidFill>
              </a:rPr>
              <a:t>pelatihan</a:t>
            </a:r>
            <a:r>
              <a:rPr lang="en-US" sz="2400" dirty="0">
                <a:solidFill>
                  <a:schemeClr val="bg1"/>
                </a:solidFill>
              </a:rPr>
              <a:t> :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Teori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tentang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intenal</a:t>
            </a:r>
            <a:r>
              <a:rPr lang="en-US" sz="2400" dirty="0">
                <a:solidFill>
                  <a:schemeClr val="bg1"/>
                </a:solidFill>
              </a:rPr>
              <a:t> audit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Studi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kasus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workshop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Ujian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nilai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kelulusan</a:t>
            </a:r>
            <a:r>
              <a:rPr lang="en-US" sz="2400" dirty="0">
                <a:solidFill>
                  <a:schemeClr val="bg1"/>
                </a:solidFill>
              </a:rPr>
              <a:t>  ≥ 70</a:t>
            </a:r>
          </a:p>
        </p:txBody>
      </p:sp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86200" y="3429000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Hasil</a:t>
            </a:r>
            <a:r>
              <a:rPr lang="en-US" sz="2400" dirty="0">
                <a:solidFill>
                  <a:schemeClr val="bg1"/>
                </a:solidFill>
              </a:rPr>
              <a:t> Training :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Jika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peserta</a:t>
            </a:r>
            <a:r>
              <a:rPr lang="en-US" sz="2400" dirty="0">
                <a:solidFill>
                  <a:schemeClr val="bg1"/>
                </a:solidFill>
              </a:rPr>
              <a:t> LULUS, </a:t>
            </a:r>
            <a:r>
              <a:rPr lang="en-US" sz="2400" dirty="0" err="1">
                <a:solidFill>
                  <a:schemeClr val="bg1"/>
                </a:solidFill>
              </a:rPr>
              <a:t>maka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mendapatkan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sertifikat</a:t>
            </a:r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b="1" dirty="0">
                <a:solidFill>
                  <a:schemeClr val="bg1"/>
                </a:solidFill>
              </a:rPr>
              <a:t>“SUCCESSFUL“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Jika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peserta</a:t>
            </a:r>
            <a:r>
              <a:rPr lang="en-US" sz="2400" dirty="0">
                <a:solidFill>
                  <a:schemeClr val="bg1"/>
                </a:solidFill>
              </a:rPr>
              <a:t> TIDAK LULUS, </a:t>
            </a:r>
            <a:r>
              <a:rPr lang="en-US" sz="2400" dirty="0" err="1">
                <a:solidFill>
                  <a:schemeClr val="bg1"/>
                </a:solidFill>
              </a:rPr>
              <a:t>maka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mendapatkan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sertifikat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bg1"/>
                </a:solidFill>
              </a:rPr>
              <a:t>“ATTENDANCE”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5F9C0F-7D16-4960-91B3-D6B5B567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56567-E433-453D-8B11-827E3476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046062" y="235412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6"/>
          <p:cNvSpPr/>
          <p:nvPr/>
        </p:nvSpPr>
        <p:spPr>
          <a:xfrm rot="5400000">
            <a:off x="3772307" y="3503023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57302" y="406798"/>
            <a:ext cx="3429497" cy="1252890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4616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4616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1512364" y="4642089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2093243" y="4067792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69" y="5197916"/>
            <a:ext cx="2469548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4349164" y="2925611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"/>
          <p:cNvSpPr/>
          <p:nvPr/>
        </p:nvSpPr>
        <p:spPr>
          <a:xfrm>
            <a:off x="6615842" y="1787554"/>
            <a:ext cx="2521986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6551" y="4733465"/>
            <a:ext cx="1999265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PERENCANAAN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61906" y="4552562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4805856" y="3380275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7084422" y="2232560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1328" y="3553544"/>
            <a:ext cx="193924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7226" y="2390635"/>
            <a:ext cx="158799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FOLLOW 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732" y="4595796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421" y="3471431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1588" y="2369842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6179" y="1111967"/>
            <a:ext cx="3999946" cy="134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3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AUDIT</a:t>
            </a:r>
            <a:endParaRPr kumimoji="0" lang="en-US" sz="8123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1" y="3703728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85" y="2597869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94" y="1503121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99DB60-60FC-4114-A330-90FBE0C3C5C2}"/>
              </a:ext>
            </a:extLst>
          </p:cNvPr>
          <p:cNvSpPr/>
          <p:nvPr/>
        </p:nvSpPr>
        <p:spPr>
          <a:xfrm>
            <a:off x="0" y="6096000"/>
            <a:ext cx="9144000" cy="700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BEE3D7-9D6F-4BAF-9DE1-42A4B4C3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integrasi</a:t>
            </a:r>
            <a:r>
              <a:rPr lang="en-US" dirty="0">
                <a:solidFill>
                  <a:schemeClr val="bg1"/>
                </a:solidFill>
              </a:rPr>
              <a:t> Audit ISO 14001 &amp; ISO 45001, I/Rev.01 </a:t>
            </a:r>
            <a:r>
              <a:rPr lang="en-US" dirty="0" err="1">
                <a:solidFill>
                  <a:schemeClr val="bg1"/>
                </a:solidFill>
              </a:rPr>
              <a:t>Copyright@Sentral</a:t>
            </a:r>
            <a:r>
              <a:rPr lang="en-US" dirty="0">
                <a:solidFill>
                  <a:schemeClr val="bg1"/>
                </a:solidFill>
              </a:rPr>
              <a:t> Sistem </a:t>
            </a:r>
            <a:r>
              <a:rPr lang="en-US" dirty="0" err="1">
                <a:solidFill>
                  <a:schemeClr val="bg1"/>
                </a:solidFill>
              </a:rPr>
              <a:t>Desember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53A2C13-C601-46DC-ACC5-E4A8E9E3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5167"/>
            <a:ext cx="9144000" cy="1318833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135316" y="1743075"/>
            <a:ext cx="6008684" cy="4622991"/>
          </a:xfrm>
          <a:noFill/>
        </p:spPr>
        <p:txBody>
          <a:bodyPr>
            <a:normAutofit fontScale="70000" lnSpcReduction="20000"/>
          </a:bodyPr>
          <a:lstStyle/>
          <a:p>
            <a:pPr>
              <a:spcAft>
                <a:spcPts val="554"/>
              </a:spcAft>
              <a:buClr>
                <a:schemeClr val="tx1"/>
              </a:buClr>
              <a:buNone/>
            </a:pPr>
            <a:r>
              <a:rPr lang="en-US" sz="2585" dirty="0" err="1"/>
              <a:t>Meliputi</a:t>
            </a:r>
            <a:r>
              <a:rPr lang="en-US" sz="2585" dirty="0"/>
              <a:t> </a:t>
            </a:r>
            <a:r>
              <a:rPr lang="en-US" sz="2585" dirty="0" err="1"/>
              <a:t>a.l</a:t>
            </a:r>
            <a:r>
              <a:rPr lang="en-US" sz="2585" dirty="0"/>
              <a:t>: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Konteks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>
                <a:solidFill>
                  <a:srgbClr val="FF0000"/>
                </a:solidFill>
              </a:rPr>
              <a:t>Memahami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Risiko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dan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Peluang</a:t>
            </a:r>
            <a:r>
              <a:rPr lang="en-US" sz="2400" u="sng" dirty="0">
                <a:solidFill>
                  <a:srgbClr val="FF0000"/>
                </a:solidFill>
              </a:rPr>
              <a:t>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&amp; </a:t>
            </a:r>
            <a:r>
              <a:rPr lang="en-US" sz="2400" dirty="0" err="1"/>
              <a:t>Persyaratan</a:t>
            </a:r>
            <a:r>
              <a:rPr lang="en-US" sz="2400" dirty="0"/>
              <a:t> Lain.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Membuat</a:t>
            </a:r>
            <a:r>
              <a:rPr lang="en-US" sz="2400" dirty="0"/>
              <a:t> Program Audit, </a:t>
            </a:r>
            <a:r>
              <a:rPr lang="en-US" sz="2400" u="sng" dirty="0" err="1">
                <a:solidFill>
                  <a:srgbClr val="FF0000"/>
                </a:solidFill>
              </a:rPr>
              <a:t>berdasarkan</a:t>
            </a:r>
            <a:r>
              <a:rPr lang="en-US" sz="2400" u="sng" dirty="0">
                <a:solidFill>
                  <a:srgbClr val="FF0000"/>
                </a:solidFill>
              </a:rPr>
              <a:t> proses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perubahan</a:t>
            </a:r>
            <a:r>
              <a:rPr lang="en-US" sz="2400" u="sng" dirty="0">
                <a:solidFill>
                  <a:srgbClr val="FF0000"/>
                </a:solidFill>
              </a:rPr>
              <a:t> yang </a:t>
            </a:r>
            <a:r>
              <a:rPr lang="en-US" sz="2400" u="sng" dirty="0" err="1">
                <a:solidFill>
                  <a:srgbClr val="FF0000"/>
                </a:solidFill>
              </a:rPr>
              <a:t>mempengaruhi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organisasi</a:t>
            </a:r>
            <a:r>
              <a:rPr lang="en-US" sz="2400" u="sng" dirty="0">
                <a:solidFill>
                  <a:srgbClr val="FF0000"/>
                </a:solidFill>
              </a:rPr>
              <a:t> (change management) *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Pemilihan</a:t>
            </a:r>
            <a:r>
              <a:rPr lang="en-US" sz="2400" dirty="0"/>
              <a:t> Tim Audit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Konfirmasi</a:t>
            </a:r>
            <a:r>
              <a:rPr lang="en-US" sz="2400" dirty="0"/>
              <a:t> schedule audit  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dirty="0" err="1"/>
              <a:t>Pra</a:t>
            </a:r>
            <a:r>
              <a:rPr lang="en-US" sz="2400" dirty="0"/>
              <a:t> Audit 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Pengarahan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Tim Audit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dirty="0" err="1"/>
              <a:t>Pembuatan</a:t>
            </a:r>
            <a:r>
              <a:rPr lang="en-US" dirty="0"/>
              <a:t> Checklist Audit</a:t>
            </a:r>
            <a:r>
              <a:rPr lang="en-US" u="sng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berdasarkan</a:t>
            </a:r>
            <a:r>
              <a:rPr lang="en-US" u="sng" dirty="0">
                <a:solidFill>
                  <a:srgbClr val="FF0000"/>
                </a:solidFill>
              </a:rPr>
              <a:t> proses </a:t>
            </a:r>
            <a:r>
              <a:rPr lang="en-US" u="sng" dirty="0" err="1">
                <a:solidFill>
                  <a:srgbClr val="FF0000"/>
                </a:solidFill>
              </a:rPr>
              <a:t>dengan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mempertimbangkan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risiko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peluang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pada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tiap</a:t>
            </a:r>
            <a:r>
              <a:rPr lang="en-US" u="sng" dirty="0">
                <a:solidFill>
                  <a:srgbClr val="FF0000"/>
                </a:solidFill>
              </a:rPr>
              <a:t> proses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691" y="6146991"/>
            <a:ext cx="1267964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35" y="2220783"/>
            <a:ext cx="3486482" cy="36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6FC5-4C44-4498-AAA7-E9BE4BAFB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196011"/>
      </p:ext>
    </p:extLst>
  </p:cSld>
  <p:clrMapOvr>
    <a:masterClrMapping/>
  </p:clrMapOvr>
  <p:transition>
    <p:random/>
    <p:sndAc>
      <p:stSnd>
        <p:snd r:embed="rId2" name="WHOOSH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8238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internal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eksternal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mempengaruhi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Sistem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pihak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berkepentingan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SMK3L</a:t>
            </a: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K3 dan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49F222-14D7-4B93-BD3C-9126A0CC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35" y="6326258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A93778-B9C2-42B3-96B1-F73B4909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1186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990600"/>
            <a:ext cx="51054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K3 dan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Undang-undang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Pemerintah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Menteri,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65138" marR="0" lvl="0" indent="-465138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K3 dan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konsumen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standar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adopsi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bisnis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02F3E7-2E8E-4437-B661-D38C6DDA8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459D14-810A-45E8-9659-E94700B7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4742" y="255104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65104" y="1245704"/>
            <a:ext cx="5078896" cy="5638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Program audit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dibuat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berdasarkan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mempertimbangkan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lama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pelaksanaan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audit, loading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jam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/ shift)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Keterkaitan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pencemaran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keluhan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Kritikal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proses,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proses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berdampak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tujuan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Status proses,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seberapa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lama proses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dijalankan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Perubahan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Sumberdaya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audit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93B3B5-9773-478F-BAE6-EA67110B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055D58-E85F-403F-B96A-E192C918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30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0638" y="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20638" y="952500"/>
            <a:ext cx="4953000" cy="36957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Jumlah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anggota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bervariasi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tergantung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Scope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jangkauan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audit)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Personel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(auditor)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Waktu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menyelesaikan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Kebutuhan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pengalaman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77160" y="4619624"/>
            <a:ext cx="4953000" cy="22383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Catatan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dipilih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independen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mengaudit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areanya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sendiri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Jika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khusus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menunjuk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technical expert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ECE816-711B-41D8-9FE4-01014242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449454-2E54-41A5-94A6-97F4E972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61900" y="762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4161900" y="1676400"/>
            <a:ext cx="4982100" cy="51816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Dimaksudkan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Mengkonfirmasikan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jadwal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mendapat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persetujuan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waktu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pelaksanaan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Mendapatkan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dokumen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diperlukan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perencanaan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check list.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Auditee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sempat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melakukan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persiapan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dokumen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record,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personel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bersangkutan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langsung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terhadap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aktifitas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terkait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ruang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area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memadai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F201FD2-E8B0-41C7-BC02-37B4871C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332101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A85DB2-57E3-4262-AC24-F7D63F85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7264" y="57647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45226" y="164327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Memberikan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pengarahan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mengenai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internal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eksternal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terbaru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Schedule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Masalah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spesifik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pengarahan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Aktifitas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kritis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diinvestigasi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terkait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kinerja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K3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BF4E65-F3C3-4DD3-B36C-10DDC01D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DF8CC-8FE7-42B6-A8B3-973B5247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8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5026" y="12192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62988" y="2286000"/>
            <a:ext cx="4953000" cy="457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Checklist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pertimbangan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peluang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Perubahan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ISO 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14001:2015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OHSAS 18001:2007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5CF2BE-30E1-4A7C-969E-5BDB667D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55051-1C95-4C6F-8715-2A18DB95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14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0821" y="9144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Perencanaan</a:t>
            </a:r>
            <a:r>
              <a:rPr kumimoji="0" lang="en-US" sz="4000" b="1" i="0" u="none" strike="noStrike" kern="120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haroni"/>
                <a:ea typeface="+mn-ea"/>
                <a:cs typeface="+mn-cs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Konteks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Hukum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&amp;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Membuat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Memilih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Konfirmasi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08783" y="198120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Checklist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mengingat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diperiksa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pengaturan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waktu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memastikan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cakupan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lingkup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Menentukan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urutan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jejak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bukti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pelaksanaan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7C7D853-6192-4FA7-AB6A-6474C095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5542" y="6270171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45F2AC-86DF-4217-91FD-7772C093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1237"/>
          </a:xfrm>
          <a:prstGeom prst="rect">
            <a:avLst/>
          </a:prstGeom>
        </p:spPr>
      </p:pic>
      <p:grpSp>
        <p:nvGrpSpPr>
          <p:cNvPr id="5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" y="2660809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4438471"/>
            <a:ext cx="4005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rush Script MT" pitchFamily="66" charset="0"/>
              </a:rPr>
              <a:t>Introduction 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CB927-EBAE-4285-9743-7ECADC6C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3873F-B7E3-4702-A553-D5D196A4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8" y="0"/>
            <a:ext cx="9152328" cy="6090458"/>
          </a:xfrm>
          <a:prstGeom prst="rect">
            <a:avLst/>
          </a:prstGeom>
        </p:spPr>
      </p:pic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62400" y="0"/>
            <a:ext cx="5181600" cy="612648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7947" y="3795623"/>
            <a:ext cx="39453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Check list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179" y="3406914"/>
            <a:ext cx="322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  <a:latin typeface="Brush Script MT" pitchFamily="66" charset="0"/>
              </a:rPr>
              <a:t>Dasar</a:t>
            </a:r>
            <a:r>
              <a:rPr lang="en-US" sz="4000" b="1" dirty="0">
                <a:solidFill>
                  <a:srgbClr val="FF0000"/>
                </a:solidFill>
                <a:latin typeface="Brush Script MT" pitchFamily="66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Brush Script MT" pitchFamily="66" charset="0"/>
              </a:rPr>
              <a:t>Pembuatan</a:t>
            </a:r>
            <a:endParaRPr lang="en-US" sz="4000" b="1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43863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114800" y="152400"/>
            <a:ext cx="5029200" cy="4425950"/>
          </a:xfrm>
          <a:prstGeom prst="rect">
            <a:avLst/>
          </a:prstGeom>
        </p:spPr>
        <p:txBody>
          <a:bodyPr/>
          <a:lstStyle/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Pencapaian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kinerja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Aktual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permasalahan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pada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dan/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permasalahan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pada proses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selanjutnya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Risiko</a:t>
            </a:r>
            <a:r>
              <a:rPr lang="en-US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sz="2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Peluang</a:t>
            </a:r>
            <a:r>
              <a:rPr lang="en-US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setiap</a:t>
            </a:r>
            <a:r>
              <a:rPr lang="en-US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sebelumnya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BMK3L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(Quality Manual,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Instruksi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Standard lain yang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diadopsi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istem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dijalankan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konsisten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9001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lang="en-ID" sz="2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ISO 45001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ISO 14001</a:t>
            </a:r>
          </a:p>
          <a:p>
            <a:pPr marL="590550" marR="0" lvl="0" indent="-5905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 terkait produk, K3L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B287B-EFA6-4CBF-BC9C-41291625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3" y="6167860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EA5793E-52EF-4063-B7F3-810E401D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9144000" cy="8382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Contoh</a:t>
            </a:r>
            <a:r>
              <a:rPr lang="en-US" b="1" dirty="0">
                <a:solidFill>
                  <a:schemeClr val="bg1"/>
                </a:solidFill>
              </a:rPr>
              <a:t> Checklist Audit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D59EE-191E-B748-99DF-D1F0F329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2999"/>
            <a:ext cx="8235340" cy="53340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1189C-576E-426E-AFD8-84BD45B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149C8-934C-4DB1-847D-E412D8EC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6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5720" y="6361662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3769"/>
            <a:ext cx="9144000" cy="130858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865" y="2597814"/>
            <a:ext cx="7884831" cy="1595254"/>
          </a:xfrm>
        </p:spPr>
        <p:txBody>
          <a:bodyPr/>
          <a:lstStyle/>
          <a:p>
            <a:pPr marL="0" indent="0">
              <a:buNone/>
            </a:pPr>
            <a:r>
              <a:rPr lang="en-US" sz="2585" dirty="0" err="1"/>
              <a:t>Buat</a:t>
            </a:r>
            <a:r>
              <a:rPr lang="en-US" sz="2585" dirty="0"/>
              <a:t> checklist audit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mempertimbangkan</a:t>
            </a:r>
            <a:r>
              <a:rPr lang="en-US" sz="2585" dirty="0"/>
              <a:t> </a:t>
            </a:r>
            <a:r>
              <a:rPr lang="en-US" sz="2585" dirty="0" err="1"/>
              <a:t>hal-hal</a:t>
            </a:r>
            <a:r>
              <a:rPr lang="en-US" sz="2585" dirty="0"/>
              <a:t> yang </a:t>
            </a:r>
            <a:r>
              <a:rPr lang="en-US" sz="2585" dirty="0" err="1"/>
              <a:t>sudah</a:t>
            </a:r>
            <a:r>
              <a:rPr lang="en-US" sz="2585" dirty="0"/>
              <a:t> </a:t>
            </a:r>
            <a:r>
              <a:rPr lang="en-US" sz="2585" dirty="0" err="1"/>
              <a:t>dijelaskan</a:t>
            </a:r>
            <a:r>
              <a:rPr lang="en-US" sz="2585" dirty="0"/>
              <a:t> </a:t>
            </a:r>
            <a:r>
              <a:rPr lang="en-US" sz="2585" dirty="0" err="1"/>
              <a:t>sebelumnya</a:t>
            </a:r>
            <a:r>
              <a:rPr lang="en-US" sz="2585" dirty="0"/>
              <a:t>.</a:t>
            </a:r>
          </a:p>
          <a:p>
            <a:pPr marL="0" indent="0"/>
            <a:endParaRPr lang="en-US" sz="2585" dirty="0"/>
          </a:p>
          <a:p>
            <a:pPr marL="0" indent="0">
              <a:buNone/>
            </a:pPr>
            <a:endParaRPr lang="en-US" sz="2585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EEB34-CD65-43DE-84F4-3491295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integrasi</a:t>
            </a:r>
            <a:r>
              <a:rPr lang="en-US" dirty="0">
                <a:solidFill>
                  <a:schemeClr val="bg1"/>
                </a:solidFill>
              </a:rPr>
              <a:t> Audit ISO 14001 &amp; ISO 45001, I/Rev.01 </a:t>
            </a:r>
            <a:r>
              <a:rPr lang="en-US" dirty="0" err="1">
                <a:solidFill>
                  <a:schemeClr val="bg1"/>
                </a:solidFill>
              </a:rPr>
              <a:t>Copyright@Sentral</a:t>
            </a:r>
            <a:r>
              <a:rPr lang="en-US" dirty="0">
                <a:solidFill>
                  <a:schemeClr val="bg1"/>
                </a:solidFill>
              </a:rPr>
              <a:t> Sistem </a:t>
            </a:r>
            <a:r>
              <a:rPr lang="en-US" dirty="0" err="1">
                <a:solidFill>
                  <a:schemeClr val="bg1"/>
                </a:solidFill>
              </a:rPr>
              <a:t>Desember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62DAD-BF2B-449A-8AE4-19BF8E31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7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ncanaan au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9144000" cy="6105144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" y="600670"/>
            <a:ext cx="39805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latin typeface="Impact" pitchFamily="34" charset="0"/>
              </a:rPr>
              <a:t>FASE II</a:t>
            </a:r>
          </a:p>
          <a:p>
            <a:pPr algn="ctr"/>
            <a:r>
              <a:rPr lang="en-US" sz="54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latin typeface="Impact" pitchFamily="34" charset="0"/>
              </a:rPr>
              <a:t>Pelaksanaan</a:t>
            </a:r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FF00"/>
                </a:solidFill>
                <a:effectLst/>
                <a:latin typeface="Impact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9913" y="1897474"/>
            <a:ext cx="359983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Brush Script MT" pitchFamily="66" charset="0"/>
              </a:rPr>
              <a:t>Audit</a:t>
            </a:r>
            <a:endParaRPr lang="en-US" sz="13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Brush Script MT" pitchFamily="66" charset="0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228228" y="565770"/>
            <a:ext cx="5029200" cy="382111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Meliputi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Opening meeting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Pembuatan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laporan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Closing meeting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C1BF82-7FBC-45AC-B3BA-A14D97C02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937" y="6105574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9FC3DB-C8FD-494E-A32E-7C3956FF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ing meeting.jpg"/>
          <p:cNvPicPr>
            <a:picLocks noChangeAspect="1"/>
          </p:cNvPicPr>
          <p:nvPr/>
        </p:nvPicPr>
        <p:blipFill>
          <a:blip r:embed="rId2"/>
          <a:srcRect t="3551" b="1769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876800" cy="612648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73445" y="3795623"/>
            <a:ext cx="27943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Opening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62400" y="4386352"/>
            <a:ext cx="51714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meeting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52400" y="304800"/>
            <a:ext cx="4392612" cy="5257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dipimpin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Lead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58788" marR="0" lvl="1" indent="-285750" algn="l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Memperkenalkan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team audit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adalah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penyimpangan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mengindikasikan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adanya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kelemahan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kesalahan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Rincian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dimana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Lain-lain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C94DE5-9017-4159-AF3B-0DB6105A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027" y="6135970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30CC26-CEC1-4E76-942A-BD2373AA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am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248401"/>
          </a:xfrm>
          <a:prstGeom prst="rect">
            <a:avLst/>
          </a:prstGeom>
        </p:spPr>
      </p:pic>
      <p:grpSp>
        <p:nvGrpSpPr>
          <p:cNvPr id="6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7" name="Rectangle 6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9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1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67200" y="0"/>
            <a:ext cx="4876800" cy="62484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495800" y="152400"/>
            <a:ext cx="4410075" cy="5943600"/>
          </a:xfrm>
          <a:prstGeom prst="rect">
            <a:avLst/>
          </a:prstGeom>
        </p:spPr>
        <p:txBody>
          <a:bodyPr/>
          <a:lstStyle/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roses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usaha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Conformity, Nonconformity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improvement opportunity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didukung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bukti-bukti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objective</a:t>
            </a:r>
          </a:p>
          <a:p>
            <a:pPr marR="0" lvl="0" algn="r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antara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mewawancarai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personil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bertanggung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jawab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langsung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mengobservasi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praktek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dokumentasi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127337"/>
            <a:ext cx="33843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Pelaksanaan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426" y="6525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66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2057400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20EC9-3A22-405C-A6D7-020C6593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686" y="6147084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922C7-723A-464C-885E-62235F54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19481" y="2288950"/>
            <a:ext cx="2059525" cy="651105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Interview</a:t>
            </a:r>
            <a:endParaRPr kumimoji="0" lang="en-GB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009645" y="1291023"/>
            <a:ext cx="2541792" cy="740394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Observasi</a:t>
            </a:r>
            <a:endParaRPr kumimoji="0" lang="en-GB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002920" y="1752623"/>
            <a:ext cx="2760080" cy="1286383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Periksa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dokumentasi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2833743" y="2152668"/>
            <a:ext cx="1370574" cy="867508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336245" y="2089656"/>
            <a:ext cx="1509830" cy="863112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33495" y="3086117"/>
            <a:ext cx="1987698" cy="2848708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Interview: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Minta Auditee menjelaskan aktifitas ybs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Hindari tekanan suara seperti “Polisi”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 pendengar yang baik</a:t>
            </a:r>
          </a:p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089405" y="3086117"/>
            <a:ext cx="2373218" cy="2848708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Cek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dokumen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Cocokan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dengan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dokumen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kerja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spesifikasi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dll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Hindari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“Nit Picking” (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mencari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kecil-kecil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)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Peneliti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GB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292556" y="3086117"/>
            <a:ext cx="2178259" cy="2848708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marR="0" lvl="0" indent="-164127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Observasi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Pengamatan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aktual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dilapangan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.</a:t>
            </a: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Usahakan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tidak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meng-interupsi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aktifitas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yg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sdg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berjalan</a:t>
            </a: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Jadi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Pengamat</a:t>
            </a:r>
            <a:r>
              <a:rPr kumimoji="0" lang="en-US" sz="14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yang </a:t>
            </a:r>
            <a:r>
              <a:rPr kumimoji="0" lang="en-US" sz="147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baik</a:t>
            </a:r>
            <a:endParaRPr kumimoji="0" lang="en-GB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164127" marR="0" lvl="0" indent="-164127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4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19777" y="263748"/>
            <a:ext cx="4352223" cy="631581"/>
          </a:xfrm>
          <a:noFill/>
        </p:spPr>
        <p:txBody>
          <a:bodyPr anchor="b"/>
          <a:lstStyle/>
          <a:p>
            <a:pPr algn="ctr" eaLnBrk="1" hangingPunct="1"/>
            <a:r>
              <a:rPr lang="en-US" sz="2954" i="1" u="sng" dirty="0" err="1"/>
              <a:t>Siklus</a:t>
            </a:r>
            <a:r>
              <a:rPr lang="en-US" sz="2954" i="1" u="sng" dirty="0"/>
              <a:t> </a:t>
            </a:r>
            <a:r>
              <a:rPr lang="en-US" sz="2954" i="1" u="sng" dirty="0" err="1"/>
              <a:t>Pelaksanaan</a:t>
            </a:r>
            <a:r>
              <a:rPr lang="en-US" sz="2954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28566" y="263769"/>
            <a:ext cx="615434" cy="1450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085D5-37AB-4A68-A848-8C4FFF4A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D4CA5-E567-4256-82E5-2D38E19E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7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48" y="1648546"/>
            <a:ext cx="8229600" cy="3165253"/>
          </a:xfrm>
        </p:spPr>
        <p:txBody>
          <a:bodyPr/>
          <a:lstStyle/>
          <a:p>
            <a:r>
              <a:rPr lang="en-US" sz="2585" dirty="0"/>
              <a:t>Auditor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mampu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suasana</a:t>
            </a:r>
            <a:r>
              <a:rPr lang="en-US" sz="2585" dirty="0"/>
              <a:t> audit </a:t>
            </a:r>
            <a:r>
              <a:rPr lang="en-US" sz="2585" dirty="0" err="1"/>
              <a:t>nyaman</a:t>
            </a:r>
            <a:endParaRPr lang="en-US" sz="2585" dirty="0"/>
          </a:p>
          <a:p>
            <a:r>
              <a:rPr lang="en-US" sz="2585" dirty="0" err="1"/>
              <a:t>Kondisi</a:t>
            </a:r>
            <a:r>
              <a:rPr lang="en-US" sz="2585" dirty="0"/>
              <a:t> </a:t>
            </a:r>
            <a:r>
              <a:rPr lang="en-US" sz="2585" dirty="0" err="1"/>
              <a:t>nyaman</a:t>
            </a:r>
            <a:r>
              <a:rPr lang="en-US" sz="2585" dirty="0"/>
              <a:t> </a:t>
            </a:r>
            <a:r>
              <a:rPr lang="en-US" sz="2585" dirty="0" err="1"/>
              <a:t>akan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auditee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, </a:t>
            </a:r>
            <a:r>
              <a:rPr lang="en-US" sz="2585" dirty="0" err="1"/>
              <a:t>memberi</a:t>
            </a:r>
            <a:r>
              <a:rPr lang="en-US" sz="2585" dirty="0"/>
              <a:t> </a:t>
            </a:r>
            <a:r>
              <a:rPr lang="en-US" sz="2585" dirty="0" err="1"/>
              <a:t>akses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informasi</a:t>
            </a:r>
            <a:r>
              <a:rPr lang="en-US" sz="2585" dirty="0"/>
              <a:t> </a:t>
            </a:r>
            <a:r>
              <a:rPr lang="en-US" sz="2585" dirty="0" err="1"/>
              <a:t>apa</a:t>
            </a:r>
            <a:r>
              <a:rPr lang="en-US" sz="2585" dirty="0"/>
              <a:t> </a:t>
            </a:r>
            <a:r>
              <a:rPr lang="en-US" sz="2585" dirty="0" err="1"/>
              <a:t>adanya</a:t>
            </a:r>
            <a:endParaRPr lang="en-US" sz="2585" dirty="0"/>
          </a:p>
          <a:p>
            <a:r>
              <a:rPr lang="en-US" sz="2585" dirty="0" err="1"/>
              <a:t>Keberhasilan</a:t>
            </a:r>
            <a:r>
              <a:rPr lang="en-US" sz="2585" dirty="0"/>
              <a:t> Auditor </a:t>
            </a:r>
            <a:r>
              <a:rPr lang="en-US" sz="2585" dirty="0" err="1"/>
              <a:t>adalah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Mampu</a:t>
            </a:r>
            <a:r>
              <a:rPr lang="en-US" sz="2585" dirty="0"/>
              <a:t> </a:t>
            </a:r>
            <a:r>
              <a:rPr lang="en-US" sz="2585" dirty="0" err="1"/>
              <a:t>mengindentifikasi</a:t>
            </a:r>
            <a:r>
              <a:rPr lang="en-US" sz="2585" dirty="0"/>
              <a:t> </a:t>
            </a:r>
            <a:r>
              <a:rPr lang="en-US" sz="2585" dirty="0" err="1"/>
              <a:t>kelemahan</a:t>
            </a:r>
            <a:r>
              <a:rPr lang="en-US" sz="2585" dirty="0"/>
              <a:t> </a:t>
            </a:r>
            <a:r>
              <a:rPr lang="en-US" sz="2585" dirty="0" err="1"/>
              <a:t>sistem</a:t>
            </a:r>
            <a:r>
              <a:rPr lang="en-US" sz="2585" dirty="0"/>
              <a:t>, </a:t>
            </a:r>
            <a:r>
              <a:rPr lang="en-US" sz="2585" b="1" dirty="0" err="1">
                <a:solidFill>
                  <a:schemeClr val="accent1"/>
                </a:solidFill>
              </a:rPr>
              <a:t>Memberi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masukan</a:t>
            </a:r>
            <a:r>
              <a:rPr lang="en-US" sz="2585" dirty="0"/>
              <a:t> </a:t>
            </a:r>
            <a:r>
              <a:rPr lang="en-US" sz="2585" dirty="0" err="1"/>
              <a:t>untuk</a:t>
            </a:r>
            <a:r>
              <a:rPr lang="en-US" sz="2585" dirty="0"/>
              <a:t> </a:t>
            </a:r>
            <a:r>
              <a:rPr lang="en-US" sz="2585" dirty="0" err="1"/>
              <a:t>peningkatan</a:t>
            </a:r>
            <a:r>
              <a:rPr lang="en-US" sz="2585" dirty="0"/>
              <a:t> </a:t>
            </a:r>
            <a:r>
              <a:rPr lang="en-US" sz="2585" dirty="0" err="1"/>
              <a:t>kinerja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Auditee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menerima</a:t>
            </a:r>
            <a:r>
              <a:rPr lang="en-US" sz="2585" dirty="0"/>
              <a:t> </a:t>
            </a:r>
            <a:r>
              <a:rPr lang="en-US" sz="2585" dirty="0" err="1"/>
              <a:t>temuan</a:t>
            </a:r>
            <a:r>
              <a:rPr lang="en-US" sz="2585" dirty="0"/>
              <a:t>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berterimakasih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dirty="0" err="1"/>
              <a:t>kepada</a:t>
            </a:r>
            <a:r>
              <a:rPr lang="en-US" sz="2585" dirty="0"/>
              <a:t> auditor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663" y="5077570"/>
            <a:ext cx="8572560" cy="887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Selain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memperhatikan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teknis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Auditor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juga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harus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memperhatikan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faktor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non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teknis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58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seperti</a:t>
            </a:r>
            <a:r>
              <a:rPr kumimoji="0" lang="en-US" sz="25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Human Factor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725593-7399-4333-A6DE-5AF6C55F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E82A78-3D98-4E36-85E7-C1BEBE83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91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343400" y="1524000"/>
            <a:ext cx="46053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Progressive Hostility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0" marR="0" lvl="1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sikap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permusuhan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bertahap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 </a:t>
            </a:r>
          </a:p>
          <a:p>
            <a:pPr marL="0" marR="0" lvl="1" indent="0" algn="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Misalnya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kebanyakan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interview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diawali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damai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peaceably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),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tetapi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berteman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sesuai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pergerakan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waktu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seiring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ditemukannya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banyak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sesuain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cenderung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intimidasi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mulai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lelah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8449B3-89D7-4FE3-8E3B-3FF21304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BF4142-62B5-4541-8C57-8830802F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4419600" y="1371600"/>
            <a:ext cx="4419600" cy="525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dapat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antara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lain:	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Melunakkan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menurunkan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nada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sehingga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berkesan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mencecar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memojokan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Lebih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terbuka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mendengarkan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466725" marR="0" lvl="1" indent="-466725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Menyelipkan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humor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segar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mencairkan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suasana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DB57C0-F8D9-4A32-8616-8E32EE00C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6285" y="6446838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CDBAF0-385E-47E0-AF77-1BC50B71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3" descr="26"/>
          <p:cNvSpPr>
            <a:spLocks noChangeArrowheads="1"/>
          </p:cNvSpPr>
          <p:nvPr/>
        </p:nvSpPr>
        <p:spPr bwMode="auto">
          <a:xfrm>
            <a:off x="2728913" y="3044824"/>
            <a:ext cx="3551237" cy="25939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WordArt 4"/>
          <p:cNvSpPr>
            <a:spLocks noChangeArrowheads="1" noChangeShapeType="1" noTextEdit="1"/>
          </p:cNvSpPr>
          <p:nvPr/>
        </p:nvSpPr>
        <p:spPr bwMode="auto">
          <a:xfrm>
            <a:off x="3070225" y="3621088"/>
            <a:ext cx="2897188" cy="677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n-ea"/>
                <a:cs typeface="+mn-cs"/>
              </a:rPr>
              <a:t>ISO 19011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763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ISO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The International Organization for Standardization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176/SC 2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Quality Systems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207/SC 1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Environmental Management Systems 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Technical Committee ISO/TC 283 :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Occupational Health &amp; Safety Management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21" name="WordArt 6"/>
          <p:cNvSpPr>
            <a:spLocks noChangeArrowheads="1" noChangeShapeType="1" noTextEdit="1"/>
          </p:cNvSpPr>
          <p:nvPr/>
        </p:nvSpPr>
        <p:spPr bwMode="auto">
          <a:xfrm>
            <a:off x="3400425" y="2762250"/>
            <a:ext cx="2312988" cy="395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  <a:scene3d>
              <a:camera prst="legacyPerspectiveBottom"/>
              <a:lightRig rig="legacyFlat3" dir="t"/>
            </a:scene3d>
            <a:sp3d extrusionH="887400" prstMaterial="legacyMatte">
              <a:extrusionClr>
                <a:srgbClr val="FFCC00"/>
              </a:extrusion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Komite</a:t>
            </a:r>
            <a:r>
              <a:rPr kumimoji="0" lang="en-US" sz="3600" b="0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 </a:t>
            </a:r>
            <a:r>
              <a:rPr kumimoji="0" lang="en-US" sz="3600" b="0" i="0" u="none" strike="noStrike" kern="10" cap="none" spc="0" normalizeH="0" baseline="0" noProof="0" dirty="0" err="1">
                <a:ln w="9525"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Perumus</a:t>
            </a:r>
            <a:endParaRPr kumimoji="0" lang="en-US" sz="3600" b="0" i="0" u="none" strike="noStrike" kern="10" cap="none" spc="0" normalizeH="0" baseline="0" noProof="0" dirty="0">
              <a:ln w="9525"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pic>
        <p:nvPicPr>
          <p:cNvPr id="30" name="Picture 15" descr="forward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695700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WordArt 16"/>
          <p:cNvSpPr>
            <a:spLocks noChangeArrowheads="1" noChangeShapeType="1" noTextEdit="1"/>
          </p:cNvSpPr>
          <p:nvPr/>
        </p:nvSpPr>
        <p:spPr bwMode="auto">
          <a:xfrm>
            <a:off x="228600" y="3657600"/>
            <a:ext cx="2255838" cy="90019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357"/>
              </a:avLst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ISO 9001:2015,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ISO 14001:2015,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OHSAS 18001:2007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rgbClr val="333300"/>
                </a:solidFill>
                <a:latin typeface="Arial" pitchFamily="34" charset="0"/>
                <a:cs typeface="Arial" pitchFamily="34" charset="0"/>
              </a:rPr>
              <a:t>ISO 45001:2018</a:t>
            </a:r>
            <a:endParaRPr kumimoji="0" lang="en-US" sz="3600" b="0" i="0" u="none" strike="noStrike" kern="10" cap="none" spc="0" normalizeH="0" baseline="0" noProof="0" dirty="0">
              <a:ln w="9525">
                <a:noFill/>
                <a:round/>
                <a:headEnd/>
                <a:tailEnd/>
              </a:ln>
              <a:solidFill>
                <a:srgbClr val="3333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" y="0"/>
            <a:ext cx="2489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Pendahuluan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2475" y="3172807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Guidelines for Auditing Management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7D108-8653-4644-B892-85356333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0D582-9B29-4F24-9058-39D24F58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6212" y="1477962"/>
            <a:ext cx="4700588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marR="0" lvl="0" indent="-53340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Sudden Hostility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sikap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permusuhan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timbul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secara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mendadak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berlangsung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Misalnya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begitu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menemukan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temuan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oleh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personal,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personal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khawatir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ditegur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tersebut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33400" marR="0" lvl="0" indent="-53340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B5BDA727-6694-456D-AB94-547646FD24E8}"/>
              </a:ext>
            </a:extLst>
          </p:cNvPr>
          <p:cNvSpPr txBox="1">
            <a:spLocks/>
          </p:cNvSpPr>
          <p:nvPr/>
        </p:nvSpPr>
        <p:spPr>
          <a:xfrm>
            <a:off x="457200" y="6553200"/>
            <a:ext cx="4800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IEA ISO 14001, I/Rev.03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Copyright@Sentral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Sistem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42CE2F-C4FC-4A86-BB65-338F5C6D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14F556-E115-46C5-83B7-5D197B22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28600" y="14478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antara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lain:	</a:t>
            </a:r>
          </a:p>
          <a:p>
            <a:pPr marL="0" marR="0" lvl="1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Menjelaskan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bahwa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Penyimpangan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terjadi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mungkin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karena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ketidakjelasan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instruksi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kerja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jelas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atau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mengindikasikan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kelemahan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pada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dilakukannya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on the job training/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sosialisasi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terhadap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sistem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baru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)`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9E393C-A93D-41E1-A032-9F5DD2A8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9A1A11-C99E-4418-8A50-75A58776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" y="1253288"/>
            <a:ext cx="4572000" cy="52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marR="0" lvl="0" indent="-363538" algn="just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Immediate Hostility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ikap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permusuhan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langsung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ditunjukkan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dimulai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misalnya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 </a:t>
            </a:r>
          </a:p>
          <a:p>
            <a:pPr marL="630238" marR="0" lvl="1" indent="-404813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Char char="L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sibuk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bagaimana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kalau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minggu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?</a:t>
            </a:r>
          </a:p>
          <a:p>
            <a:pPr marL="630238" marR="0" lvl="1" indent="-404813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Char char="L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sebentar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meeting,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auditnya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15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? </a:t>
            </a:r>
          </a:p>
          <a:p>
            <a:pPr marL="0" marR="0" lvl="0" indent="0" algn="l" defTabSz="62865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Kondisi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biasanya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meng-indikasikan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lemahnya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komitmen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suppot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kurang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dianggap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D1D56-1F84-4A56-A417-F65B9A5F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F4E134-D9C7-43C8-A598-DF89D358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295400"/>
            <a:ext cx="4495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antara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lain: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</a:t>
            </a:r>
          </a:p>
          <a:p>
            <a:pPr marL="630238" marR="0" lvl="1" indent="-404813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perlu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ribut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dengan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auditee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cek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apakah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memang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kebetulan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urusan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mendadak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diduga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)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tidak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ditinggalkan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schedule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penggantinya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.</a:t>
            </a:r>
          </a:p>
          <a:p>
            <a:pPr marL="630238" marR="0" lvl="1" indent="-404813" algn="l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kondisi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terjadi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karena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kurangnya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komitment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catat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informasikan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Lead Auditor. Lead auditor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menyampaikan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masalah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Manajemen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Dari </a:t>
            </a:r>
            <a:r>
              <a:rPr kumimoji="0" lang="en-US" sz="4000" b="1" i="0" u="none" strike="noStrike" kern="1200" cap="none" spc="0" normalizeH="0" baseline="0" noProof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/>
                <a:uLnTx/>
                <a:uFillTx/>
                <a:latin typeface="Impact" pitchFamily="34" charset="0"/>
                <a:ea typeface="+mn-ea"/>
                <a:cs typeface="+mn-cs"/>
              </a:rPr>
              <a:t>Auditee</a:t>
            </a:r>
            <a:endParaRPr kumimoji="0" lang="en-US" sz="40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/>
              <a:uLnTx/>
              <a:uFillTx/>
              <a:latin typeface="Impact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ush Script MT" pitchFamily="66" charset="0"/>
                <a:ea typeface="+mn-ea"/>
                <a:cs typeface="+mn-cs"/>
              </a:rPr>
              <a:t>Human Factor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088D-5E4B-489E-87B7-955A7814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1" y="6486105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CC92579-0DED-4A16-8153-DF1E0774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engh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286" y="3377625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Kelemahan</a:t>
            </a:r>
            <a:r>
              <a:rPr lang="en-US" sz="3200" dirty="0">
                <a:latin typeface="Impact" pitchFamily="34" charset="0"/>
              </a:rPr>
              <a:t> </a:t>
            </a:r>
            <a:r>
              <a:rPr lang="en-US" sz="3200" dirty="0" err="1">
                <a:latin typeface="Impact" pitchFamily="34" charset="0"/>
              </a:rPr>
              <a:t>selama</a:t>
            </a:r>
            <a:endParaRPr lang="en-US" sz="3200" dirty="0">
              <a:latin typeface="Impact" pitchFamily="34" charset="0"/>
            </a:endParaRPr>
          </a:p>
        </p:txBody>
      </p:sp>
      <p:pic>
        <p:nvPicPr>
          <p:cNvPr id="15" name="Picture 14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2400" y="3801070"/>
            <a:ext cx="2291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proses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388" y="4261009"/>
            <a:ext cx="4358887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228600"/>
            <a:ext cx="4876800" cy="6019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ISO 9001, ISO 14001, OHSAS 18001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program manajemen K3L ?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corrective action ?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review ?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kreatif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menggali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kelemahan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percaya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pernyataan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lebih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Puas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keberadaan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penelitian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lapangan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Menyatakan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OK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diberikan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tanpa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555BC-766F-4DA7-A02C-4169A2A5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3" y="6148199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E049F2B-D67E-4A49-88F7-A9466A63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098" y="685800"/>
            <a:ext cx="2458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Impact" pitchFamily="34" charset="0"/>
              </a:rPr>
              <a:t>Teknik-teknik</a:t>
            </a:r>
            <a:endParaRPr lang="en-US" sz="3200" dirty="0"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990600"/>
            <a:ext cx="42979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sampling</a:t>
            </a: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413250" y="533400"/>
            <a:ext cx="4578350" cy="4824412"/>
          </a:xfrm>
          <a:prstGeom prst="rect">
            <a:avLst/>
          </a:prstGeom>
        </p:spPr>
        <p:txBody>
          <a:bodyPr/>
          <a:lstStyle/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Vertical Slice Sampling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Mengambil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element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BMK3L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aturan 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Horizontal Slice Sampling                                                        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Konsentrasi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elemen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4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6E690-3052-4DCC-A413-A1A40118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294" y="6151988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5BCFAB-B093-4E22-A47D-C6E31BEB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1377" y="304800"/>
            <a:ext cx="8229600" cy="1055077"/>
          </a:xfrm>
        </p:spPr>
        <p:txBody>
          <a:bodyPr/>
          <a:lstStyle/>
          <a:p>
            <a:pPr eaLnBrk="1" hangingPunct="1"/>
            <a:r>
              <a:rPr lang="en-US" sz="2585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037767" y="2130852"/>
            <a:ext cx="1305165" cy="7740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1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endParaRPr kumimoji="0" lang="en-US" sz="22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316942" y="1474417"/>
            <a:ext cx="2249334" cy="63216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pada area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tidak </a:t>
            </a: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531203" y="2763923"/>
            <a:ext cx="1899944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pada area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6794013" y="1474417"/>
            <a:ext cx="1668150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6499599" y="2365338"/>
            <a:ext cx="2488194" cy="17966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Possibility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temuan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tinggi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Potensi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melihat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ketidakefektifan</a:t>
            </a:r>
            <a:r>
              <a:rPr kumimoji="0" 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endParaRPr kumimoji="0" lang="en-US" sz="184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5635503" y="2897272"/>
            <a:ext cx="797169" cy="46452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5701972" y="1607767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410586" y="1739652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476529" y="2777110"/>
            <a:ext cx="863111" cy="464527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6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131306" y="4226376"/>
            <a:ext cx="7529146" cy="1626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marR="0" lvl="0" indent="-16119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Cek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Performa 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sering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insiden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di area A 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jadikan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A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sebagai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sampling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saat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melaksanakan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audit</a:t>
            </a:r>
          </a:p>
          <a:p>
            <a:pPr marL="161196" marR="0" lvl="0" indent="-16119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perawatan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tanyakan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apa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yang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sering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terjadi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insiden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jadikan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infrastruktur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tersebut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166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sebagai</a:t>
            </a:r>
            <a:r>
              <a:rPr kumimoji="0" lang="en-US" sz="166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area sampling 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3769"/>
            <a:ext cx="681377" cy="6330462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37E68-A9EA-4B0D-95C6-D3BA4473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688" y="6228298"/>
            <a:ext cx="5562600" cy="365125"/>
          </a:xfrm>
        </p:spPr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06F0B-C0E4-4578-B981-E527A01C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9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1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04800" y="1600200"/>
            <a:ext cx="6781800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sebenarnya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ketahui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Pilih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istilah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artinya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menghindari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berbeda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bahasa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tubuh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nada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memerlukan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sehingga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Pastikan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lawan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bicara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mengerti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maksud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ingin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sampaikan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bila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mereka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tampak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bingung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tanyakan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Gunakan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kontak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mata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waktu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berkomunikasi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4572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34" y="76200"/>
            <a:ext cx="4612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Teknik-teknik</a:t>
            </a:r>
            <a:r>
              <a:rPr lang="en-US" sz="4000" dirty="0">
                <a:latin typeface="Brush Script MT" pitchFamily="66" charset="0"/>
              </a:rPr>
              <a:t> </a:t>
            </a:r>
            <a:r>
              <a:rPr lang="en-US" sz="4000" dirty="0" err="1">
                <a:latin typeface="Brush Script MT" pitchFamily="66" charset="0"/>
              </a:rPr>
              <a:t>komunikasi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0" y="587514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Saat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998FE2-2C69-421E-9B20-287E88D4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866" y="6127519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135F-E3FE-4029-9281-D19A7CCF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27"/>
          <p:cNvSpPr txBox="1">
            <a:spLocks noChangeArrowheads="1"/>
          </p:cNvSpPr>
          <p:nvPr/>
        </p:nvSpPr>
        <p:spPr>
          <a:xfrm>
            <a:off x="228600" y="381000"/>
            <a:ext cx="6705600" cy="586740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memperhatikan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menjamin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mendengar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metode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Paraphasing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kata-kata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begitu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Menunggu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selesai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berbicara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mengajukan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interupsi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respon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terpaksa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Kesimpulan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akhir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kesempatan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mengkoreksi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kesalahpengertian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0" name="Rectangle 9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4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1F1D0-C759-4DF9-B8C3-148B518F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1076" y="6148199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E2AA1-E2D4-4023-BDE9-FFE7E3F7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wancara 1.jpg"/>
          <p:cNvPicPr>
            <a:picLocks noChangeAspect="1"/>
          </p:cNvPicPr>
          <p:nvPr/>
        </p:nvPicPr>
        <p:blipFill>
          <a:blip r:embed="rId2"/>
          <a:srcRect r="8120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200" y="49530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34" y="4459069"/>
            <a:ext cx="383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Brush Script MT" pitchFamily="66" charset="0"/>
              </a:rPr>
              <a:t>Teknik</a:t>
            </a:r>
            <a:r>
              <a:rPr lang="en-US" sz="36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rush Script MT" pitchFamily="66" charset="0"/>
              </a:rPr>
              <a:t>komunikasi</a:t>
            </a:r>
            <a:r>
              <a:rPr lang="en-US" sz="36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rush Script MT" pitchFamily="66" charset="0"/>
              </a:rPr>
              <a:t>saat</a:t>
            </a:r>
            <a:r>
              <a:rPr lang="en-US" sz="36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16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533400"/>
            <a:ext cx="4665662" cy="525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Open 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membutuhkan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Probing question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Closed question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kepastian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E9E4E7-5402-4DB1-B1E4-F0B14AC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100" y="6149940"/>
            <a:ext cx="5492685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integrasi</a:t>
            </a:r>
            <a:r>
              <a:rPr lang="en-US" dirty="0">
                <a:solidFill>
                  <a:schemeClr val="bg1"/>
                </a:solidFill>
              </a:rPr>
              <a:t> Audit ISO 14001 &amp; ISO 45001, I/Rev.01 </a:t>
            </a:r>
            <a:r>
              <a:rPr lang="en-US" dirty="0" err="1">
                <a:solidFill>
                  <a:schemeClr val="bg1"/>
                </a:solidFill>
              </a:rPr>
              <a:t>Copyright@Sentral</a:t>
            </a:r>
            <a:r>
              <a:rPr lang="en-US" dirty="0">
                <a:solidFill>
                  <a:schemeClr val="bg1"/>
                </a:solidFill>
              </a:rPr>
              <a:t> Sistem </a:t>
            </a:r>
            <a:r>
              <a:rPr lang="en-US" dirty="0" err="1">
                <a:solidFill>
                  <a:schemeClr val="bg1"/>
                </a:solidFill>
              </a:rPr>
              <a:t>Desember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B97CB-56C3-4B79-A223-BFE2BEA6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grove 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98" y="0"/>
            <a:ext cx="918659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357426"/>
            <a:ext cx="236314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219200"/>
            <a:ext cx="47099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K3 DAN </a:t>
            </a:r>
            <a:r>
              <a:rPr lang="en-US" sz="4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lingkungan</a:t>
            </a:r>
            <a:endParaRPr 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151" y="0"/>
            <a:ext cx="168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FF00"/>
                </a:solidFill>
                <a:latin typeface="Brush Script MT" pitchFamily="66" charset="0"/>
              </a:rPr>
              <a:t>Tujuan</a:t>
            </a:r>
            <a:r>
              <a:rPr lang="en-US" sz="4000" dirty="0">
                <a:solidFill>
                  <a:srgbClr val="FFFF00"/>
                </a:solidFill>
                <a:latin typeface="Brush Script MT" pitchFamily="66" charset="0"/>
              </a:rPr>
              <a:t>  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>
          <a:xfrm>
            <a:off x="-76200" y="1981200"/>
            <a:ext cx="5410200" cy="44196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menentukan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istem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K3 dan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ingkungan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Standard ISO 14001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 2015</a:t>
            </a: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Standard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ISO 45001:2018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 terkait </a:t>
            </a:r>
            <a:r>
              <a:rPr kumimoji="0" lang="en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K3 dan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memverifikasi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apakah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SMK3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kebijakan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ditetapkan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keefektifan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rangka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memenuhi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dan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pencapaian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SMK3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 perusahaan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mengidentifikasi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Efektivitas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K3 dan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diperlukan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14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5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9B0A13-F066-4186-95A5-F373C054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A31CD-57D7-4E2A-885A-C8A97AA5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6"/>
          <p:cNvGraphicFramePr>
            <a:graphicFrameLocks noGrp="1"/>
          </p:cNvGraphicFramePr>
          <p:nvPr/>
        </p:nvGraphicFramePr>
        <p:xfrm>
          <a:off x="76200" y="967104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 : </a:t>
                      </a: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Berapa hasil pengukuran kebisingan diarea produksi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 bila Auditor tidak jeli dalam memilih informasi dan intensive dalam menanyakannya maka informasi yang diterima bias dari tujuan audit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-76200"/>
            <a:ext cx="225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latin typeface="Brush Script MT" pitchFamily="66" charset="0"/>
              </a:rPr>
              <a:t>Teknik</a:t>
            </a:r>
            <a:r>
              <a:rPr lang="en-US" sz="6600" dirty="0">
                <a:latin typeface="Brush Script MT" pitchFamily="66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0" y="-117396"/>
            <a:ext cx="418896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Impact" pitchFamily="34" charset="0"/>
              </a:rPr>
              <a:t>wawancara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E7EA2B-E7ED-468B-B260-E91A45E8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3" y="6167860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E0C53B2-9AE8-4802-991C-776EF8A6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2171700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609721" y="0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405825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-76200"/>
            <a:ext cx="21804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143000"/>
            <a:ext cx="662940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filing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jelas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mentransfer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klaim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memilih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sample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berikutnya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diperiksa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seharusnya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plating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10AD7-EC3F-491C-85E4-69A88363C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61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027237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9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666999" y="1295400"/>
            <a:ext cx="62484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menimbulkan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E1771-5458-49BF-A394-B344A429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702" y="6142831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A3A52-258C-4D9C-AF22-5FD1E0AB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00563" y="0"/>
            <a:ext cx="4664075" cy="685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479925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072357" y="3429794"/>
            <a:ext cx="6858000" cy="158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2400" y="1447800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IS0 9001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, ISO 14001, OHSAS 18001</a:t>
            </a:r>
            <a:endParaRPr lang="en-US" b="0" dirty="0">
              <a:latin typeface="Arial" pitchFamily="34" charset="0"/>
              <a:cs typeface="Arial" pitchFamily="34" charset="0"/>
            </a:endParaRP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249972"/>
            <a:ext cx="4267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Tidak dilakukan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pengolahan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limbah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dan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dialirkan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20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ID" sz="2000" dirty="0">
                <a:latin typeface="Arial" pitchFamily="34" charset="0"/>
                <a:cs typeface="Arial" pitchFamily="34" charset="0"/>
              </a:rPr>
              <a:t> badan air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2200" y="4358675"/>
            <a:ext cx="2971800" cy="24993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D3BCE-C330-482F-975F-5809E7A2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A5EE4E-6A66-484E-8113-C868D4B1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00563" y="0"/>
            <a:ext cx="4664075" cy="6858000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4479925" cy="6858000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1438" y="76200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600" y="1219200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9394" y="372070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grpSp>
        <p:nvGrpSpPr>
          <p:cNvPr id="11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20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2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2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09600" y="1600200"/>
            <a:ext cx="778119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ISO 9001</a:t>
            </a:r>
            <a:r>
              <a:rPr lang="id-ID" sz="2000" b="1" dirty="0">
                <a:latin typeface="Century Gothic" pitchFamily="34" charset="0"/>
              </a:rPr>
              <a:t>, ISO 14001, OHSAS 18001</a:t>
            </a:r>
            <a:r>
              <a:rPr lang="en-US" sz="2000" b="1" dirty="0">
                <a:latin typeface="Century Gothic" pitchFamily="34" charset="0"/>
              </a:rPr>
              <a:t>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pada</a:t>
            </a:r>
            <a:r>
              <a:rPr lang="en-US" sz="2000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system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F3AED-C457-491A-B7F0-DE1FB55B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444" y="6142037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A47F2-3E4C-401D-922E-1E6878E2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dom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" y="0"/>
            <a:ext cx="9130592" cy="6857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322885" y="695325"/>
            <a:ext cx="4744915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Kejelasan temuan akan mempermudah orang memahami permasalahannya.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Pastikan temuan anda sudah menggunakan prinsip PLOR (Problem, Location, Objectives Evidence, Reference)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AB135-2D88-41D1-86CA-FF2B7EB4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256" y="6145590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A2830-6B37-4DF6-8E2F-112388C5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dom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" y="0"/>
            <a:ext cx="9130592" cy="6857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419600" y="533400"/>
            <a:ext cx="4504592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chemeClr val="bg1"/>
                </a:solidFill>
                <a:latin typeface="Comic Sans MS" pitchFamily="66" charset="0"/>
              </a:rPr>
              <a:t>Contoh</a:t>
            </a:r>
            <a:r>
              <a:rPr lang="en-US" sz="3200" b="0" dirty="0">
                <a:solidFill>
                  <a:schemeClr val="bg1"/>
                </a:solidFill>
                <a:latin typeface="Comic Sans MS" pitchFamily="66" charset="0"/>
              </a:rPr>
              <a:t> :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Subcont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Plating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konsisten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dilakukan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misal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pada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dept. Purchasing </a:t>
            </a:r>
          </a:p>
          <a:p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subcont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plating PT ABC, form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evaluasinya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masih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diisi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tidak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sesuai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yang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diminta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oleh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Instruksi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Kerja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Evaluasi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Supplier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9800" y="18288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0550" y="25101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357693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34286" y="5029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9274A-EF60-4A40-9C80-BF3DE3E8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256" y="6113586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6E1E-4D19-43FE-962C-9422CC8D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ing meet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633" cy="6217920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5105400" cy="62179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44635" y="4572000"/>
            <a:ext cx="39993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meeting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67600" y="4191000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Impact" pitchFamily="34" charset="0"/>
              </a:rPr>
              <a:t>Closing</a:t>
            </a:r>
          </a:p>
        </p:txBody>
      </p:sp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52400" y="228600"/>
            <a:ext cx="4724399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Memperkenalkan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team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apabila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peserta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ikut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saat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opening meeting )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Mereview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scope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keseluruhan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praktek-praktek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baik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(Strong point)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Penjelasan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masalah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dengan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akibat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ditimbulkan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Menjelaskan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sampling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problem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terjadi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area yang lain,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sehingga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tindakan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koreksi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hanya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temuan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tetapi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juga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sistem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tersebut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Rekomendasi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untuk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dimasa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datang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Rencana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follow up /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verifikasi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  </a:t>
            </a:r>
            <a:endParaRPr lang="en-GB" sz="1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08AC2-2D5C-4805-9981-E489B465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166455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88BC-CC5C-484E-A428-6E3D46FA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istra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223000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3852952"/>
            <a:ext cx="28291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Follow Up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9826" y="45387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91257" y="5224552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B8B78-A381-46E2-9D26-1FB36937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256" y="6136532"/>
            <a:ext cx="5492685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B91374F-B5AF-4C50-85AC-4507AB82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286000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Follow Up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743200" y="1219200"/>
            <a:ext cx="6172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nonconformances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6CD4E-650D-4064-AE15-7593C1A6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D6890-A359-4C38-B66E-53E69BD0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dit lingkungan 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09123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6" name="Rectangle 5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8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0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114800" y="0"/>
            <a:ext cx="5029200" cy="6096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08914" y="609600"/>
            <a:ext cx="435888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88580" y="-57329"/>
            <a:ext cx="2807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FF00"/>
                </a:solidFill>
                <a:latin typeface="Brush Script MT" pitchFamily="66" charset="0"/>
              </a:rPr>
              <a:t>Definisi</a:t>
            </a:r>
            <a:r>
              <a:rPr lang="en-US" sz="7200" dirty="0">
                <a:solidFill>
                  <a:srgbClr val="FFFF00"/>
                </a:solidFill>
                <a:latin typeface="Brush Script MT" pitchFamily="66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19600" y="265634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sistimatis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mandiri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terdokumentasi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memperoleh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BUKTI AUDIT</a:t>
            </a:r>
            <a:r>
              <a:rPr lang="en-US" sz="24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mengevaluasinya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obyektif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sejauh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KRITERIA AUDIT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dipenuhi</a:t>
            </a:r>
            <a:endParaRPr lang="en-US" sz="2400" i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943600" y="5562600"/>
            <a:ext cx="308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i="1" dirty="0" err="1">
                <a:solidFill>
                  <a:schemeClr val="bg1"/>
                </a:solidFill>
                <a:latin typeface="Century Gothic" pitchFamily="34" charset="0"/>
              </a:rPr>
              <a:t>Sumber</a:t>
            </a:r>
            <a:r>
              <a:rPr lang="en-US" sz="1600" b="1" i="1" dirty="0">
                <a:solidFill>
                  <a:schemeClr val="bg1"/>
                </a:solidFill>
                <a:latin typeface="Century Gothic" pitchFamily="34" charset="0"/>
              </a:rPr>
              <a:t> ISO 19011 : 2018</a:t>
            </a:r>
            <a:endParaRPr lang="en-US" sz="1600" b="1" i="1" u="sng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E69D-E9FF-4261-B224-FB0C2B5A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709C-D0DF-4409-94A2-F6509A82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163888" y="358790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381000" y="68759"/>
            <a:ext cx="4191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581758" y="1557338"/>
            <a:ext cx="8311662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 karena itu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 membuat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 mengetahui penyebabnya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 yang berbeda akan menghasilkan corrective action yang juga 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352800" y="1348731"/>
            <a:ext cx="576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C08A-AA43-4C22-BD95-E42FEDE1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256" y="6134085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C179-1683-48EF-9BB7-6CE7B618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11" descr="temu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7220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91000" y="-45720"/>
            <a:ext cx="4953000" cy="62179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0566" y="76200"/>
            <a:ext cx="4837234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Setelah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489589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36C49-A213-4EA0-B7A9-FB62BD82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866" y="6133832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CABBB-EAB1-4D03-81DA-B8EA00B2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53993" cy="6096000"/>
          </a:xfrm>
          <a:prstGeom prst="rect">
            <a:avLst/>
          </a:prstGeom>
        </p:spPr>
      </p:pic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4010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82686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Lead auditor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56323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Tanggung</a:t>
            </a:r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 </a:t>
            </a:r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jawab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BF0E1-560E-42AE-B286-1322865FF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72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14" y="644678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28600" y="282157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83918" y="2346488"/>
            <a:ext cx="4122127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620107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757006" y="2265785"/>
            <a:ext cx="4122127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33600" y="1752600"/>
            <a:ext cx="701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494C5-F0E7-46C2-9301-0C8319BA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884" y="6136705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7FE5C-F4A1-497C-8333-7795FA46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231844" y="18656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657600" y="509904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150882" y="140235"/>
            <a:ext cx="4191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564789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75263" y="2139172"/>
            <a:ext cx="4255477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 OHSAS 18001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724400" y="2198736"/>
            <a:ext cx="4255477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594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2" y="228405"/>
            <a:ext cx="3048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02D1B-2420-44A4-8D20-1E9A7A0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936" y="6149498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1AF83-BC71-4622-9A0D-FAE60F83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32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0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6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www.sentral-sistem.com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74578" y="1441933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671512" y="1150440"/>
            <a:ext cx="419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624139" y="1150440"/>
            <a:ext cx="6215062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19959" y="2703187"/>
            <a:ext cx="1608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3" y="3459299"/>
            <a:ext cx="2401521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870FE-8826-4F85-85FF-6DB4A848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600" y="6123196"/>
            <a:ext cx="5562600" cy="365125"/>
          </a:xfrm>
        </p:spPr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Audit ISO 14001 &amp; ISO 45001, I/Rev.01 </a:t>
            </a:r>
            <a:r>
              <a:rPr lang="en-US" dirty="0" err="1"/>
              <a:t>Copyright@Sentral</a:t>
            </a:r>
            <a:r>
              <a:rPr lang="en-US" dirty="0"/>
              <a:t> Sistem </a:t>
            </a:r>
            <a:r>
              <a:rPr lang="en-US" dirty="0" err="1"/>
              <a:t>Desember</a:t>
            </a:r>
            <a:r>
              <a:rPr lang="en-US" dirty="0"/>
              <a:t>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A9D0C-A863-491F-8EBF-34792836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0" y="0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32350" y="1703769"/>
            <a:ext cx="5046790" cy="4418166"/>
          </a:xfrm>
          <a:gradFill>
            <a:gsLst>
              <a:gs pos="0">
                <a:srgbClr val="626E7C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http://www.sentral-sistem.com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50" y="644260"/>
            <a:ext cx="5011650" cy="859466"/>
          </a:xfrm>
          <a:prstGeom prst="rect">
            <a:avLst/>
          </a:prstGeom>
          <a:gradFill>
            <a:gsLst>
              <a:gs pos="0">
                <a:srgbClr val="5C6773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92F37-979A-42DD-8743-AC3341D9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5D5DB-C069-47B9-A2C7-5B443F39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1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dit 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0655" cy="6096000"/>
          </a:xfrm>
          <a:prstGeom prst="rect">
            <a:avLst/>
          </a:prstGeom>
        </p:spPr>
      </p:pic>
      <p:grpSp>
        <p:nvGrpSpPr>
          <p:cNvPr id="4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6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7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9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5486400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97223" y="514529"/>
            <a:ext cx="344677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objektif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566" y="-76200"/>
            <a:ext cx="1555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FF0000"/>
                </a:solidFill>
                <a:latin typeface="Brush Script MT" pitchFamily="66" charset="0"/>
              </a:rPr>
              <a:t>Bukti</a:t>
            </a:r>
            <a:endParaRPr lang="en-US" sz="6000" dirty="0">
              <a:solidFill>
                <a:srgbClr val="FF0000"/>
              </a:solidFill>
              <a:latin typeface="Brush Script MT" pitchFamily="66" charset="0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52401" y="228600"/>
            <a:ext cx="5257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pendukung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mengenai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keberadaan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kebenaran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berhubungan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K3 dan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Bisa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berupa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: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Fakta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diperoleh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selama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menunjukkan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bahwa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pekerja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mengikuti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standard/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instruksi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SMK3L.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Rekaman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catatan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),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 pengukuran baku mutu air melebihi standard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30238" lvl="2" indent="-404813"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AutoNum type="arabicPeriod"/>
            </a:pP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Pernyataan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bersangkutan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sebuah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element </a:t>
            </a:r>
            <a:r>
              <a:rPr lang="id-ID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BMK3L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karyawan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target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 Program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K3 dan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Lingkungan</a:t>
            </a: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None/>
            </a:pP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Berdasarkan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pengamatan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pengukuran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diverifikasi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keabsahannya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2BEE76-ECA2-4AE5-BEF6-DFA1F790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3CD7CA-209B-47D1-91AE-695D9A58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riteria au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444"/>
            <a:ext cx="9144000" cy="6108888"/>
          </a:xfrm>
          <a:prstGeom prst="rect">
            <a:avLst/>
          </a:prstGeom>
        </p:spPr>
      </p:pic>
      <p:grpSp>
        <p:nvGrpSpPr>
          <p:cNvPr id="3" name="Group 19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</p:grpSpPr>
        <p:sp>
          <p:nvSpPr>
            <p:cNvPr id="4" name="Rectangle 3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</p:grpSpPr>
          <p:sp>
            <p:nvSpPr>
              <p:cNvPr id="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INTERNAL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7600" y="0"/>
            <a:ext cx="548640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4386352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35" y="3969603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FF0000"/>
                </a:solidFill>
                <a:latin typeface="Impact" pitchFamily="34" charset="0"/>
              </a:rPr>
              <a:t>Kriteria</a:t>
            </a:r>
            <a:r>
              <a:rPr lang="en-US" sz="48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657600" y="228600"/>
            <a:ext cx="5389563" cy="5715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</a:t>
            </a: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14001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menyatakan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harus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pengendalian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 B3,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penggunaan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material B3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tetapi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atau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mengatur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tentang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tata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pengelolaan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limbah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B3nya.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Pemenuhan persyaratan </a:t>
            </a:r>
            <a:r>
              <a:rPr lang="en-ID" sz="1700" b="1" dirty="0">
                <a:solidFill>
                  <a:schemeClr val="bg1"/>
                </a:solidFill>
              </a:rPr>
              <a:t>K3 dan </a:t>
            </a: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lingkungan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 kerja vs dokumen lainnya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instruksi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recordnya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keterkaitan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antara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Manual Perusahaan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dst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tertulisnya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prosedur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menyatakan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ketika terjadi tumpahan harus dibersihkan dengan majun dan majun yang tercemar B3 harus dibuang sesuai standard penanganan material tercemar B3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aktualnya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id-ID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ceceran disiram air dan dibuang ke saluran 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 vs Aktual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id-ID" sz="17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 standard baku mutu vs aktual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48374C-3535-46B9-ADB5-8EAC02D0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integrasi Audit ISO 14001 &amp; ISO 45001, I/Rev.01 Copyright@Sentral Sistem Desember 2018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745156-35ED-40DB-81A1-FB2A4A3E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6211</Words>
  <Application>Microsoft Office PowerPoint</Application>
  <PresentationFormat>On-screen Show (4:3)</PresentationFormat>
  <Paragraphs>1160</Paragraphs>
  <Slides>76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7" baseType="lpstr">
      <vt:lpstr>Aharoni</vt:lpstr>
      <vt:lpstr>Arial</vt:lpstr>
      <vt:lpstr>Arial Black</vt:lpstr>
      <vt:lpstr>Arial Narrow</vt:lpstr>
      <vt:lpstr>Basic Light ltd</vt:lpstr>
      <vt:lpstr>Baskerville Old Face</vt:lpstr>
      <vt:lpstr>Berlin Sans FB</vt:lpstr>
      <vt:lpstr>Berlin Sans FB Demi</vt:lpstr>
      <vt:lpstr>Bernard MT Condensed</vt:lpstr>
      <vt:lpstr>Brush Script MT</vt:lpstr>
      <vt:lpstr>Calibri</vt:lpstr>
      <vt:lpstr>Century Gothic</vt:lpstr>
      <vt:lpstr>Comic Sans MS</vt:lpstr>
      <vt:lpstr>Courier New</vt:lpstr>
      <vt:lpstr>Impact</vt:lpstr>
      <vt:lpstr>Monotype Sorts</vt:lpstr>
      <vt:lpstr>Times New Roman</vt:lpstr>
      <vt:lpstr>Verdana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Fungsi Internal Audit yang baik ! </vt:lpstr>
      <vt:lpstr>Perbandingan Audit Kesesuaian vs Audit Kinerja </vt:lpstr>
      <vt:lpstr>Apa yang baru di ISO 19011:2018 (Annex A, tambahan pedoman untuk  perencanaan dan pelaksanaan audit)</vt:lpstr>
      <vt:lpstr>Proses-Objectives-Risk &amp;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Persyaratan</vt:lpstr>
      <vt:lpstr>PowerPoint Presentation</vt:lpstr>
      <vt:lpstr>Fase-Fase</vt:lpstr>
      <vt:lpstr>Fase I : Perencanaan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Checklist Audit</vt:lpstr>
      <vt:lpstr>Diskusi kelompok</vt:lpstr>
      <vt:lpstr>PowerPoint Presentation</vt:lpstr>
      <vt:lpstr>PowerPoint Presentation</vt:lpstr>
      <vt:lpstr>PowerPoint Presentation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TEKNIK SAMPLING UNTUK MAMPU MENGGALI KELEMAHAN SISTEM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Cecep</dc:creator>
  <cp:lastModifiedBy>nasrullah darsah</cp:lastModifiedBy>
  <cp:revision>221</cp:revision>
  <cp:lastPrinted>2016-04-05T08:51:28Z</cp:lastPrinted>
  <dcterms:created xsi:type="dcterms:W3CDTF">2006-08-16T00:00:00Z</dcterms:created>
  <dcterms:modified xsi:type="dcterms:W3CDTF">2019-01-23T01:24:49Z</dcterms:modified>
</cp:coreProperties>
</file>